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handoutMasterIdLst>
    <p:handoutMasterId r:id="rId41"/>
  </p:handoutMasterIdLst>
  <p:sldIdLst>
    <p:sldId id="256" r:id="rId2"/>
    <p:sldId id="258" r:id="rId3"/>
    <p:sldId id="261" r:id="rId4"/>
    <p:sldId id="260" r:id="rId5"/>
    <p:sldId id="344" r:id="rId6"/>
    <p:sldId id="381" r:id="rId7"/>
    <p:sldId id="345" r:id="rId8"/>
    <p:sldId id="379" r:id="rId9"/>
    <p:sldId id="384" r:id="rId10"/>
    <p:sldId id="313" r:id="rId11"/>
    <p:sldId id="371" r:id="rId12"/>
    <p:sldId id="346" r:id="rId13"/>
    <p:sldId id="347" r:id="rId14"/>
    <p:sldId id="348" r:id="rId15"/>
    <p:sldId id="349" r:id="rId16"/>
    <p:sldId id="350" r:id="rId17"/>
    <p:sldId id="351" r:id="rId18"/>
    <p:sldId id="352" r:id="rId19"/>
    <p:sldId id="314" r:id="rId20"/>
    <p:sldId id="372" r:id="rId21"/>
    <p:sldId id="263" r:id="rId22"/>
    <p:sldId id="304" r:id="rId23"/>
    <p:sldId id="369" r:id="rId24"/>
    <p:sldId id="355" r:id="rId25"/>
    <p:sldId id="356" r:id="rId26"/>
    <p:sldId id="377" r:id="rId27"/>
    <p:sldId id="373" r:id="rId28"/>
    <p:sldId id="315" r:id="rId29"/>
    <p:sldId id="358" r:id="rId30"/>
    <p:sldId id="385" r:id="rId31"/>
    <p:sldId id="316" r:id="rId32"/>
    <p:sldId id="317" r:id="rId33"/>
    <p:sldId id="318" r:id="rId34"/>
    <p:sldId id="319" r:id="rId35"/>
    <p:sldId id="320" r:id="rId36"/>
    <p:sldId id="342" r:id="rId37"/>
    <p:sldId id="383" r:id="rId38"/>
    <p:sldId id="328" r:id="rId39"/>
  </p:sldIdLst>
  <p:sldSz cx="9144000" cy="6858000" type="screen4x3"/>
  <p:notesSz cx="9144000" cy="6858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F4E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41" autoAdjust="0"/>
    <p:restoredTop sz="99427" autoAdjust="0"/>
  </p:normalViewPr>
  <p:slideViewPr>
    <p:cSldViewPr snapToGrid="0" snapToObjects="1">
      <p:cViewPr>
        <p:scale>
          <a:sx n="143" d="100"/>
          <a:sy n="143" d="100"/>
        </p:scale>
        <p:origin x="-808" y="152"/>
      </p:cViewPr>
      <p:guideLst>
        <p:guide orient="horz" pos="107"/>
        <p:guide pos="4558"/>
      </p:guideLst>
    </p:cSldViewPr>
  </p:slideViewPr>
  <p:notesTextViewPr>
    <p:cViewPr>
      <p:scale>
        <a:sx n="100" d="100"/>
        <a:sy n="100" d="100"/>
      </p:scale>
      <p:origin x="0" y="0"/>
    </p:cViewPr>
  </p:notesTextViewPr>
  <p:sorterViewPr>
    <p:cViewPr>
      <p:scale>
        <a:sx n="184" d="100"/>
        <a:sy n="184" d="100"/>
      </p:scale>
      <p:origin x="0" y="9792"/>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claude:Desktop:Graphiques%20PPT%20Atikamekw.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a:latin typeface="Tahoma"/>
                <a:cs typeface="Tahoma"/>
              </a:defRPr>
            </a:pPr>
            <a:r>
              <a:rPr lang="fr-FR" dirty="0">
                <a:solidFill>
                  <a:srgbClr val="000000"/>
                </a:solidFill>
                <a:latin typeface="Tahoma"/>
                <a:cs typeface="Tahoma"/>
              </a:rPr>
              <a:t>Coût / </a:t>
            </a:r>
            <a:r>
              <a:rPr lang="en-CA" i="1" noProof="0" dirty="0" smtClean="0">
                <a:solidFill>
                  <a:srgbClr val="FF6600"/>
                </a:solidFill>
                <a:latin typeface="Tahoma"/>
                <a:cs typeface="Tahoma"/>
              </a:rPr>
              <a:t>Cost</a:t>
            </a:r>
            <a:endParaRPr lang="en-CA" i="1" noProof="0" dirty="0">
              <a:solidFill>
                <a:srgbClr val="FF6600"/>
              </a:solidFill>
              <a:latin typeface="Tahoma"/>
              <a:cs typeface="Tahoma"/>
            </a:endParaRPr>
          </a:p>
        </c:rich>
      </c:tx>
      <c:layout>
        <c:manualLayout>
          <c:xMode val="edge"/>
          <c:yMode val="edge"/>
          <c:x val="0.00149796676733587"/>
          <c:y val="0.0020697846981967"/>
        </c:manualLayout>
      </c:layout>
      <c:overlay val="0"/>
    </c:title>
    <c:autoTitleDeleted val="0"/>
    <c:plotArea>
      <c:layout>
        <c:manualLayout>
          <c:layoutTarget val="inner"/>
          <c:xMode val="edge"/>
          <c:yMode val="edge"/>
          <c:x val="0.165059896796652"/>
          <c:y val="0.126424037812721"/>
          <c:w val="0.817585676402001"/>
          <c:h val="0.746033606539789"/>
        </c:manualLayout>
      </c:layout>
      <c:barChart>
        <c:barDir val="col"/>
        <c:grouping val="clustered"/>
        <c:varyColors val="0"/>
        <c:ser>
          <c:idx val="0"/>
          <c:order val="0"/>
          <c:tx>
            <c:strRef>
              <c:f>Feuil1!$B$129</c:f>
              <c:strCache>
                <c:ptCount val="1"/>
                <c:pt idx="0">
                  <c:v>Coût/ Cost</c:v>
                </c:pt>
              </c:strCache>
            </c:strRef>
          </c:tx>
          <c:spPr>
            <a:solidFill>
              <a:schemeClr val="accent1">
                <a:lumMod val="50000"/>
              </a:schemeClr>
            </a:solidFill>
            <a:ln>
              <a:solidFill>
                <a:schemeClr val="accent1">
                  <a:lumMod val="50000"/>
                </a:schemeClr>
              </a:solidFill>
            </a:ln>
            <a:effectLst>
              <a:outerShdw blurRad="136525" dist="381000" dir="1740000" sx="98000" sy="98000" rotWithShape="0">
                <a:schemeClr val="accent1">
                  <a:lumMod val="50000"/>
                  <a:alpha val="78000"/>
                </a:schemeClr>
              </a:outerShdw>
            </a:effectLst>
          </c:spPr>
          <c:invertIfNegative val="0"/>
          <c:dLbls>
            <c:dLbl>
              <c:idx val="0"/>
              <c:layout>
                <c:manualLayout>
                  <c:x val="0.0"/>
                  <c:y val="0.0907297792475181"/>
                </c:manualLayout>
              </c:layout>
              <c:showLegendKey val="0"/>
              <c:showVal val="1"/>
              <c:showCatName val="0"/>
              <c:showSerName val="0"/>
              <c:showPercent val="0"/>
              <c:showBubbleSize val="0"/>
            </c:dLbl>
            <c:dLbl>
              <c:idx val="1"/>
              <c:layout>
                <c:manualLayout>
                  <c:x val="0.0"/>
                  <c:y val="0.0876973188874339"/>
                </c:manualLayout>
              </c:layout>
              <c:showLegendKey val="0"/>
              <c:showVal val="1"/>
              <c:showCatName val="0"/>
              <c:showSerName val="0"/>
              <c:showPercent val="0"/>
              <c:showBubbleSize val="0"/>
            </c:dLbl>
            <c:dLbl>
              <c:idx val="2"/>
              <c:layout>
                <c:manualLayout>
                  <c:x val="-1.50902138068541E-16"/>
                  <c:y val="0.102450019167045"/>
                </c:manualLayout>
              </c:layout>
              <c:showLegendKey val="0"/>
              <c:showVal val="1"/>
              <c:showCatName val="0"/>
              <c:showSerName val="0"/>
              <c:showPercent val="0"/>
              <c:showBubbleSize val="0"/>
            </c:dLbl>
            <c:txPr>
              <a:bodyPr/>
              <a:lstStyle/>
              <a:p>
                <a:pPr>
                  <a:defRPr sz="1400" b="1">
                    <a:solidFill>
                      <a:schemeClr val="bg1"/>
                    </a:solidFill>
                    <a:latin typeface="Arial"/>
                    <a:cs typeface="Arial"/>
                  </a:defRPr>
                </a:pPr>
                <a:endParaRPr lang="fr-FR"/>
              </a:p>
            </c:txPr>
            <c:showLegendKey val="0"/>
            <c:showVal val="1"/>
            <c:showCatName val="0"/>
            <c:showSerName val="0"/>
            <c:showPercent val="0"/>
            <c:showBubbleSize val="0"/>
            <c:showLeaderLines val="0"/>
          </c:dLbls>
          <c:cat>
            <c:numRef>
              <c:f>Feuil1!$A$130:$A$132</c:f>
              <c:numCache>
                <c:formatCode>General</c:formatCode>
                <c:ptCount val="3"/>
                <c:pt idx="0">
                  <c:v>2000.0</c:v>
                </c:pt>
                <c:pt idx="1">
                  <c:v>2006.0</c:v>
                </c:pt>
                <c:pt idx="2">
                  <c:v>2012.0</c:v>
                </c:pt>
              </c:numCache>
            </c:numRef>
          </c:cat>
          <c:val>
            <c:numRef>
              <c:f>Feuil1!$B$130:$B$132</c:f>
              <c:numCache>
                <c:formatCode>#\ ##0\ [$$-C0C]_);\(#\ ##0\ [$$-C0C]\)</c:formatCode>
                <c:ptCount val="3"/>
                <c:pt idx="0">
                  <c:v>108000.0</c:v>
                </c:pt>
                <c:pt idx="1">
                  <c:v>127000.0</c:v>
                </c:pt>
                <c:pt idx="2">
                  <c:v>196500.0</c:v>
                </c:pt>
              </c:numCache>
            </c:numRef>
          </c:val>
        </c:ser>
        <c:dLbls>
          <c:showLegendKey val="0"/>
          <c:showVal val="0"/>
          <c:showCatName val="0"/>
          <c:showSerName val="0"/>
          <c:showPercent val="0"/>
          <c:showBubbleSize val="0"/>
        </c:dLbls>
        <c:gapWidth val="100"/>
        <c:axId val="702340568"/>
        <c:axId val="528274840"/>
      </c:barChart>
      <c:catAx>
        <c:axId val="702340568"/>
        <c:scaling>
          <c:orientation val="minMax"/>
        </c:scaling>
        <c:delete val="0"/>
        <c:axPos val="b"/>
        <c:majorGridlines>
          <c:spPr>
            <a:ln w="3175" cmpd="sng">
              <a:solidFill>
                <a:schemeClr val="accent1">
                  <a:lumMod val="50000"/>
                </a:schemeClr>
              </a:solidFill>
            </a:ln>
          </c:spPr>
        </c:majorGridlines>
        <c:numFmt formatCode="General" sourceLinked="1"/>
        <c:majorTickMark val="out"/>
        <c:minorTickMark val="none"/>
        <c:tickLblPos val="nextTo"/>
        <c:txPr>
          <a:bodyPr/>
          <a:lstStyle/>
          <a:p>
            <a:pPr>
              <a:defRPr sz="1400" b="1">
                <a:solidFill>
                  <a:srgbClr val="000000"/>
                </a:solidFill>
                <a:latin typeface="Arial"/>
                <a:cs typeface="Arial"/>
              </a:defRPr>
            </a:pPr>
            <a:endParaRPr lang="fr-FR"/>
          </a:p>
        </c:txPr>
        <c:crossAx val="528274840"/>
        <c:crosses val="autoZero"/>
        <c:auto val="1"/>
        <c:lblAlgn val="ctr"/>
        <c:lblOffset val="100"/>
        <c:noMultiLvlLbl val="0"/>
      </c:catAx>
      <c:valAx>
        <c:axId val="528274840"/>
        <c:scaling>
          <c:orientation val="minMax"/>
          <c:max val="200000.0"/>
        </c:scaling>
        <c:delete val="0"/>
        <c:axPos val="l"/>
        <c:majorGridlines>
          <c:spPr>
            <a:ln w="3175" cmpd="sng">
              <a:solidFill>
                <a:schemeClr val="accent1">
                  <a:lumMod val="50000"/>
                </a:schemeClr>
              </a:solidFill>
            </a:ln>
          </c:spPr>
        </c:majorGridlines>
        <c:numFmt formatCode="#\ ##0\ [$$-C0C]_);\(#\ ##0\ [$$-C0C]\)" sourceLinked="1"/>
        <c:majorTickMark val="out"/>
        <c:minorTickMark val="none"/>
        <c:tickLblPos val="nextTo"/>
        <c:txPr>
          <a:bodyPr/>
          <a:lstStyle/>
          <a:p>
            <a:pPr>
              <a:defRPr sz="1400" b="1">
                <a:solidFill>
                  <a:schemeClr val="tx2"/>
                </a:solidFill>
                <a:latin typeface="Tahoma"/>
                <a:cs typeface="Tahoma"/>
              </a:defRPr>
            </a:pPr>
            <a:endParaRPr lang="fr-FR"/>
          </a:p>
        </c:txPr>
        <c:crossAx val="702340568"/>
        <c:crosses val="autoZero"/>
        <c:crossBetween val="between"/>
      </c:valAx>
      <c:spPr>
        <a:ln>
          <a:solidFill>
            <a:schemeClr val="accent1">
              <a:lumMod val="50000"/>
            </a:schemeClr>
          </a:solidFill>
        </a:ln>
      </c:spPr>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5F478873-66E0-6E4D-8209-6F988E581B14}" type="datetimeFigureOut">
              <a:rPr lang="fr-FR" smtClean="0"/>
              <a:t>17-09-21</a:t>
            </a:fld>
            <a:endParaRPr lang="fr-FR" dirty="0"/>
          </a:p>
        </p:txBody>
      </p:sp>
      <p:sp>
        <p:nvSpPr>
          <p:cNvPr id="4" name="Espace réservé du pied de page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4DCC709E-5E78-A74D-87AE-80A903F066AB}" type="slidenum">
              <a:rPr lang="fr-FR" smtClean="0"/>
              <a:t>‹#›</a:t>
            </a:fld>
            <a:endParaRPr lang="fr-FR" dirty="0"/>
          </a:p>
        </p:txBody>
      </p:sp>
    </p:spTree>
    <p:extLst>
      <p:ext uri="{BB962C8B-B14F-4D97-AF65-F5344CB8AC3E}">
        <p14:creationId xmlns:p14="http://schemas.microsoft.com/office/powerpoint/2010/main" val="1785973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75E7D8B1-B321-D34E-A31D-F6E753263EB8}" type="datetimeFigureOut">
              <a:rPr lang="fr-FR" smtClean="0"/>
              <a:t>17-09-21</a:t>
            </a:fld>
            <a:endParaRPr lang="fr-FR" dirty="0"/>
          </a:p>
        </p:txBody>
      </p:sp>
      <p:sp>
        <p:nvSpPr>
          <p:cNvPr id="4" name="Espace réservé de l'image des diapositives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6" name="Espace réservé du pied de page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0DEEF18E-D503-234C-8C58-6DC97F49E0CA}" type="slidenum">
              <a:rPr lang="fr-FR" smtClean="0"/>
              <a:t>‹#›</a:t>
            </a:fld>
            <a:endParaRPr lang="fr-FR" dirty="0"/>
          </a:p>
        </p:txBody>
      </p:sp>
    </p:spTree>
    <p:extLst>
      <p:ext uri="{BB962C8B-B14F-4D97-AF65-F5344CB8AC3E}">
        <p14:creationId xmlns:p14="http://schemas.microsoft.com/office/powerpoint/2010/main" val="9646424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857500" y="514350"/>
            <a:ext cx="3429000" cy="257175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042AA1-F412-A445-8448-84398A4CBAC2}" type="slidenum">
              <a:rPr lang="fr-FR" smtClean="0"/>
              <a:t>8</a:t>
            </a:fld>
            <a:endParaRPr lang="fr-FR" dirty="0"/>
          </a:p>
        </p:txBody>
      </p:sp>
    </p:spTree>
    <p:extLst>
      <p:ext uri="{BB962C8B-B14F-4D97-AF65-F5344CB8AC3E}">
        <p14:creationId xmlns:p14="http://schemas.microsoft.com/office/powerpoint/2010/main" val="1681684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857500" y="514350"/>
            <a:ext cx="3429000" cy="257175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042AA1-F412-A445-8448-84398A4CBAC2}" type="slidenum">
              <a:rPr lang="fr-FR" smtClean="0"/>
              <a:t>9</a:t>
            </a:fld>
            <a:endParaRPr lang="fr-FR" dirty="0"/>
          </a:p>
        </p:txBody>
      </p:sp>
    </p:spTree>
    <p:extLst>
      <p:ext uri="{BB962C8B-B14F-4D97-AF65-F5344CB8AC3E}">
        <p14:creationId xmlns:p14="http://schemas.microsoft.com/office/powerpoint/2010/main" val="1681684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orme lib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r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CA" smtClean="0"/>
              <a:t>Cliquez et modifiez le titre</a:t>
            </a:r>
            <a:endParaRPr kumimoji="0" lang="en-US"/>
          </a:p>
        </p:txBody>
      </p:sp>
      <p:sp>
        <p:nvSpPr>
          <p:cNvPr id="17" name="Sous-titr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CA"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623FAA4F-7F97-534A-925F-D8AD8229723D}" type="datetimeFigureOut">
              <a:rPr lang="fr-FR" smtClean="0"/>
              <a:t>17-09-21</a:t>
            </a:fld>
            <a:endParaRPr lang="fr-FR" dirty="0"/>
          </a:p>
        </p:txBody>
      </p:sp>
      <p:sp>
        <p:nvSpPr>
          <p:cNvPr id="19" name="Espace réservé du pied de page 18"/>
          <p:cNvSpPr>
            <a:spLocks noGrp="1"/>
          </p:cNvSpPr>
          <p:nvPr>
            <p:ph type="ftr" sz="quarter" idx="11"/>
          </p:nvPr>
        </p:nvSpPr>
        <p:spPr/>
        <p:txBody>
          <a:bodyPr/>
          <a:lstStyle/>
          <a:p>
            <a:endParaRPr lang="fr-FR" dirty="0"/>
          </a:p>
        </p:txBody>
      </p:sp>
      <p:sp>
        <p:nvSpPr>
          <p:cNvPr id="27" name="Espace réservé du numéro de diapositive 26"/>
          <p:cNvSpPr>
            <a:spLocks noGrp="1"/>
          </p:cNvSpPr>
          <p:nvPr>
            <p:ph type="sldNum" sz="quarter" idx="12"/>
          </p:nvPr>
        </p:nvSpPr>
        <p:spPr/>
        <p:txBody>
          <a:bodyPr/>
          <a:lstStyle/>
          <a:p>
            <a:fld id="{84A4B669-6992-084F-830C-BF77CB2C741C}" type="slidenum">
              <a:rPr lang="fr-FR" smtClean="0"/>
              <a:t>‹#›</a:t>
            </a:fld>
            <a:endParaRPr lang="fr-F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CA" smtClean="0"/>
              <a:t>Cliquez et modifiez le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4" name="Espace réservé de la date 3"/>
          <p:cNvSpPr>
            <a:spLocks noGrp="1"/>
          </p:cNvSpPr>
          <p:nvPr>
            <p:ph type="dt" sz="half" idx="10"/>
          </p:nvPr>
        </p:nvSpPr>
        <p:spPr/>
        <p:txBody>
          <a:bodyPr/>
          <a:lstStyle/>
          <a:p>
            <a:fld id="{623FAA4F-7F97-534A-925F-D8AD8229723D}" type="datetimeFigureOut">
              <a:rPr lang="fr-FR" smtClean="0"/>
              <a:t>17-09-21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4A4B669-6992-084F-830C-BF77CB2C741C}" type="slidenum">
              <a:rPr lang="fr-FR" smtClean="0"/>
              <a:t>‹#›</a:t>
            </a:fld>
            <a:endParaRPr lang="fr-F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CA" smtClean="0"/>
              <a:t>Cliquez et modifiez le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4" name="Espace réservé de la date 3"/>
          <p:cNvSpPr>
            <a:spLocks noGrp="1"/>
          </p:cNvSpPr>
          <p:nvPr>
            <p:ph type="dt" sz="half" idx="10"/>
          </p:nvPr>
        </p:nvSpPr>
        <p:spPr/>
        <p:txBody>
          <a:bodyPr/>
          <a:lstStyle/>
          <a:p>
            <a:fld id="{623FAA4F-7F97-534A-925F-D8AD8229723D}" type="datetimeFigureOut">
              <a:rPr lang="fr-FR" smtClean="0"/>
              <a:t>17-09-21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4A4B669-6992-084F-830C-BF77CB2C741C}" type="slidenum">
              <a:rPr lang="fr-FR" smtClean="0"/>
              <a:t>‹#›</a:t>
            </a:fld>
            <a:endParaRPr lang="fr-F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CA" smtClean="0"/>
              <a:t>Cliquez et modifiez le titre</a:t>
            </a:r>
            <a:endParaRPr kumimoji="0" lang="en-US"/>
          </a:p>
        </p:txBody>
      </p:sp>
      <p:sp>
        <p:nvSpPr>
          <p:cNvPr id="3" name="Espace réservé du contenu 2"/>
          <p:cNvSpPr>
            <a:spLocks noGrp="1"/>
          </p:cNvSpPr>
          <p:nvPr>
            <p:ph idx="1"/>
          </p:nvPr>
        </p:nvSpPr>
        <p:spPr/>
        <p:txBody>
          <a:body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4" name="Espace réservé de la date 3"/>
          <p:cNvSpPr>
            <a:spLocks noGrp="1"/>
          </p:cNvSpPr>
          <p:nvPr>
            <p:ph type="dt" sz="half" idx="10"/>
          </p:nvPr>
        </p:nvSpPr>
        <p:spPr/>
        <p:txBody>
          <a:bodyPr/>
          <a:lstStyle/>
          <a:p>
            <a:fld id="{623FAA4F-7F97-534A-925F-D8AD8229723D}" type="datetimeFigureOut">
              <a:rPr lang="fr-FR" smtClean="0"/>
              <a:t>17-09-21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4A4B669-6992-084F-830C-BF77CB2C741C}" type="slidenum">
              <a:rPr lang="fr-FR" smtClean="0"/>
              <a:t>‹#›</a:t>
            </a:fld>
            <a:endParaRPr lang="fr-F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orme lib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CA" smtClean="0"/>
              <a:t>Cliquez et modifiez le titre</a:t>
            </a:r>
            <a:endParaRPr kumimoji="0" lang="en-US"/>
          </a:p>
        </p:txBody>
      </p:sp>
      <p:sp>
        <p:nvSpPr>
          <p:cNvPr id="3" name="Espace réservé du text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CA" smtClean="0"/>
              <a:t>Cliquez pour modifier les styles du texte du masque</a:t>
            </a:r>
          </a:p>
        </p:txBody>
      </p:sp>
      <p:sp>
        <p:nvSpPr>
          <p:cNvPr id="4" name="Espace réservé de la date 3"/>
          <p:cNvSpPr>
            <a:spLocks noGrp="1"/>
          </p:cNvSpPr>
          <p:nvPr>
            <p:ph type="dt" sz="half" idx="10"/>
          </p:nvPr>
        </p:nvSpPr>
        <p:spPr/>
        <p:txBody>
          <a:bodyPr/>
          <a:lstStyle/>
          <a:p>
            <a:fld id="{623FAA4F-7F97-534A-925F-D8AD8229723D}" type="datetimeFigureOut">
              <a:rPr lang="fr-FR" smtClean="0"/>
              <a:t>17-09-21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4A4B669-6992-084F-830C-BF77CB2C741C}" type="slidenum">
              <a:rPr lang="fr-FR" smtClean="0"/>
              <a:t>‹#›</a:t>
            </a:fld>
            <a:endParaRPr lang="fr-F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CA" smtClean="0"/>
              <a:t>Cliquez et modifiez le titre</a:t>
            </a:r>
            <a:endParaRPr kumimoji="0"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5" name="Espace réservé de la date 4"/>
          <p:cNvSpPr>
            <a:spLocks noGrp="1"/>
          </p:cNvSpPr>
          <p:nvPr>
            <p:ph type="dt" sz="half" idx="10"/>
          </p:nvPr>
        </p:nvSpPr>
        <p:spPr/>
        <p:txBody>
          <a:bodyPr/>
          <a:lstStyle/>
          <a:p>
            <a:fld id="{623FAA4F-7F97-534A-925F-D8AD8229723D}" type="datetimeFigureOut">
              <a:rPr lang="fr-FR" smtClean="0"/>
              <a:t>17-09-21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4A4B669-6992-084F-830C-BF77CB2C741C}" type="slidenum">
              <a:rPr lang="fr-FR" smtClean="0"/>
              <a:t>‹#›</a:t>
            </a:fld>
            <a:endParaRPr lang="fr-F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CA" smtClean="0"/>
              <a:t>Cliquez et modifiez le titre</a:t>
            </a:r>
            <a:endParaRPr kumimoji="0" lang="en-US"/>
          </a:p>
        </p:txBody>
      </p:sp>
      <p:sp>
        <p:nvSpPr>
          <p:cNvPr id="3" name="Espace réservé du texte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CA" smtClean="0"/>
              <a:t>Cliquez pour modifier les styles du texte du masque</a:t>
            </a:r>
          </a:p>
        </p:txBody>
      </p:sp>
      <p:sp>
        <p:nvSpPr>
          <p:cNvPr id="4" name="Espace réservé du texte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CA" smtClean="0"/>
              <a:t>Cliquez pour modifier les styles du texte du masque</a:t>
            </a:r>
          </a:p>
        </p:txBody>
      </p:sp>
      <p:sp>
        <p:nvSpPr>
          <p:cNvPr id="5" name="Espace réservé du conten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6" name="Espace réservé du conten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7" name="Espace réservé de la date 6"/>
          <p:cNvSpPr>
            <a:spLocks noGrp="1"/>
          </p:cNvSpPr>
          <p:nvPr>
            <p:ph type="dt" sz="half" idx="10"/>
          </p:nvPr>
        </p:nvSpPr>
        <p:spPr/>
        <p:txBody>
          <a:bodyPr/>
          <a:lstStyle/>
          <a:p>
            <a:fld id="{623FAA4F-7F97-534A-925F-D8AD8229723D}" type="datetimeFigureOut">
              <a:rPr lang="fr-FR" smtClean="0"/>
              <a:t>17-09-21</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84A4B669-6992-084F-830C-BF77CB2C741C}" type="slidenum">
              <a:rPr lang="fr-FR" smtClean="0"/>
              <a:t>‹#›</a:t>
            </a:fld>
            <a:endParaRPr lang="fr-F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fr-CA" smtClean="0"/>
              <a:t>Cliquez et modifiez le titre</a:t>
            </a:r>
            <a:endParaRPr kumimoji="0" lang="en-US"/>
          </a:p>
        </p:txBody>
      </p:sp>
      <p:sp>
        <p:nvSpPr>
          <p:cNvPr id="7" name="Espace réservé de la date 6"/>
          <p:cNvSpPr>
            <a:spLocks noGrp="1"/>
          </p:cNvSpPr>
          <p:nvPr>
            <p:ph type="dt" sz="half" idx="10"/>
          </p:nvPr>
        </p:nvSpPr>
        <p:spPr/>
        <p:txBody>
          <a:bodyPr/>
          <a:lstStyle/>
          <a:p>
            <a:fld id="{623FAA4F-7F97-534A-925F-D8AD8229723D}" type="datetimeFigureOut">
              <a:rPr lang="fr-FR" smtClean="0"/>
              <a:t>17-09-21</a:t>
            </a:fld>
            <a:endParaRPr lang="fr-FR" dirty="0"/>
          </a:p>
        </p:txBody>
      </p:sp>
      <p:sp>
        <p:nvSpPr>
          <p:cNvPr id="8" name="Espace réservé du numéro de diapositive 7"/>
          <p:cNvSpPr>
            <a:spLocks noGrp="1"/>
          </p:cNvSpPr>
          <p:nvPr>
            <p:ph type="sldNum" sz="quarter" idx="11"/>
          </p:nvPr>
        </p:nvSpPr>
        <p:spPr/>
        <p:txBody>
          <a:bodyPr/>
          <a:lstStyle/>
          <a:p>
            <a:fld id="{84A4B669-6992-084F-830C-BF77CB2C741C}" type="slidenum">
              <a:rPr lang="fr-FR" smtClean="0"/>
              <a:t>‹#›</a:t>
            </a:fld>
            <a:endParaRPr lang="fr-FR" dirty="0"/>
          </a:p>
        </p:txBody>
      </p:sp>
      <p:sp>
        <p:nvSpPr>
          <p:cNvPr id="9" name="Espace réservé du pied de page 8"/>
          <p:cNvSpPr>
            <a:spLocks noGrp="1"/>
          </p:cNvSpPr>
          <p:nvPr>
            <p:ph type="ftr" sz="quarter" idx="12"/>
          </p:nvPr>
        </p:nvSpPr>
        <p:spPr/>
        <p:txBody>
          <a:bodyPr/>
          <a:lstStyle/>
          <a:p>
            <a:endParaRPr lang="fr-F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23FAA4F-7F97-534A-925F-D8AD8229723D}" type="datetimeFigureOut">
              <a:rPr lang="fr-FR" smtClean="0"/>
              <a:t>17-09-21</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84A4B669-6992-084F-830C-BF77CB2C741C}" type="slidenum">
              <a:rPr lang="fr-FR" smtClean="0"/>
              <a:t>‹#›</a:t>
            </a:fld>
            <a:endParaRPr lang="fr-F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fr-CA" smtClean="0"/>
              <a:t>Cliquez et modifiez le titre</a:t>
            </a:r>
            <a:endParaRPr kumimoji="0" lang="en-US"/>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CA" smtClean="0"/>
              <a:t>Cliquez pour modifier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5" name="Espace réservé de la date 4"/>
          <p:cNvSpPr>
            <a:spLocks noGrp="1"/>
          </p:cNvSpPr>
          <p:nvPr>
            <p:ph type="dt" sz="half" idx="10"/>
          </p:nvPr>
        </p:nvSpPr>
        <p:spPr/>
        <p:txBody>
          <a:bodyPr/>
          <a:lstStyle/>
          <a:p>
            <a:fld id="{623FAA4F-7F97-534A-925F-D8AD8229723D}" type="datetimeFigureOut">
              <a:rPr lang="fr-FR" smtClean="0"/>
              <a:t>17-09-21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a:xfrm>
            <a:off x="8156448" y="6422064"/>
            <a:ext cx="762000" cy="365125"/>
          </a:xfrm>
        </p:spPr>
        <p:txBody>
          <a:bodyPr/>
          <a:lstStyle/>
          <a:p>
            <a:fld id="{84A4B669-6992-084F-830C-BF77CB2C741C}" type="slidenum">
              <a:rPr lang="fr-FR" smtClean="0"/>
              <a:t>‹#›</a:t>
            </a:fld>
            <a:endParaRPr lang="fr-F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fr-CA" smtClean="0"/>
              <a:t>Cliquez et modifiez le titre</a:t>
            </a:r>
            <a:endParaRPr kumimoji="0" lang="en-US"/>
          </a:p>
        </p:txBody>
      </p:sp>
      <p:sp>
        <p:nvSpPr>
          <p:cNvPr id="3" name="Espace réservé pour une imag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fr-CA" dirty="0" smtClean="0"/>
              <a:t>Faire glisser l'image vers l'espace réservé ou cliquer sur l'icône pour l'ajouter</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CA" smtClean="0"/>
              <a:t>Cliquez pour modifier les styles du texte du masque</a:t>
            </a:r>
          </a:p>
        </p:txBody>
      </p:sp>
      <p:sp>
        <p:nvSpPr>
          <p:cNvPr id="5" name="Espace réservé de la date 4"/>
          <p:cNvSpPr>
            <a:spLocks noGrp="1"/>
          </p:cNvSpPr>
          <p:nvPr>
            <p:ph type="dt" sz="half" idx="10"/>
          </p:nvPr>
        </p:nvSpPr>
        <p:spPr>
          <a:xfrm>
            <a:off x="457200" y="6422064"/>
            <a:ext cx="2133600" cy="365125"/>
          </a:xfrm>
        </p:spPr>
        <p:txBody>
          <a:bodyPr/>
          <a:lstStyle/>
          <a:p>
            <a:fld id="{623FAA4F-7F97-534A-925F-D8AD8229723D}" type="datetimeFigureOut">
              <a:rPr lang="fr-FR" smtClean="0"/>
              <a:t>17-09-21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4A4B669-6992-084F-830C-BF77CB2C741C}" type="slidenum">
              <a:rPr lang="fr-FR" smtClean="0"/>
              <a:t>‹#›</a:t>
            </a:fld>
            <a:endParaRPr lang="fr-F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orme lib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orme lib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Espace réservé du titre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fr-FR" smtClean="0"/>
              <a:t>Modifiez le style du titre</a:t>
            </a:r>
            <a:endParaRPr kumimoji="0" lang="en-US"/>
          </a:p>
        </p:txBody>
      </p:sp>
      <p:sp>
        <p:nvSpPr>
          <p:cNvPr id="30" name="Espace réservé du texte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623FAA4F-7F97-534A-925F-D8AD8229723D}" type="datetimeFigureOut">
              <a:rPr lang="fr-FR" smtClean="0"/>
              <a:t>17-09-21</a:t>
            </a:fld>
            <a:endParaRPr lang="fr-FR" dirty="0"/>
          </a:p>
        </p:txBody>
      </p:sp>
      <p:sp>
        <p:nvSpPr>
          <p:cNvPr id="22" name="Espace réservé du pied de pag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r-FR" dirty="0"/>
          </a:p>
        </p:txBody>
      </p:sp>
      <p:sp>
        <p:nvSpPr>
          <p:cNvPr id="18" name="Espace réservé du numéro de diapositiv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84A4B669-6992-084F-830C-BF77CB2C741C}" type="slidenum">
              <a:rPr lang="fr-FR" smtClean="0"/>
              <a:t>‹#›</a:t>
            </a:fld>
            <a:endParaRPr lang="fr-F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package" Target="../embeddings/Document_Microsoft_Word1.docx"/><Relationship Id="rId5" Type="http://schemas.openxmlformats.org/officeDocument/2006/relationships/image" Target="../media/image5.emf"/><Relationship Id="rId6" Type="http://schemas.openxmlformats.org/officeDocument/2006/relationships/image" Target="../media/image3.jpe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package" Target="../embeddings/Document_Microsoft_Word2.docx"/><Relationship Id="rId4" Type="http://schemas.openxmlformats.org/officeDocument/2006/relationships/image" Target="../media/image6.emf"/><Relationship Id="rId5" Type="http://schemas.openxmlformats.org/officeDocument/2006/relationships/image" Target="../media/image2.jpeg"/><Relationship Id="rId6" Type="http://schemas.openxmlformats.org/officeDocument/2006/relationships/image" Target="../media/image3.jpe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package" Target="../embeddings/Document_Microsoft_Word3.docx"/><Relationship Id="rId5" Type="http://schemas.openxmlformats.org/officeDocument/2006/relationships/image" Target="../media/image7.emf"/><Relationship Id="rId6" Type="http://schemas.openxmlformats.org/officeDocument/2006/relationships/image" Target="../media/image3.jpe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package" Target="../embeddings/Document_Microsoft_Word4.docx"/><Relationship Id="rId5" Type="http://schemas.openxmlformats.org/officeDocument/2006/relationships/image" Target="../media/image8.emf"/><Relationship Id="rId6" Type="http://schemas.openxmlformats.org/officeDocument/2006/relationships/image" Target="../media/image3.jpe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1" cy="6858000"/>
          </a:xfrm>
          <a:prstGeom prst="rect">
            <a:avLst/>
          </a:prstGeom>
          <a:gradFill flip="none" rotWithShape="1">
            <a:gsLst>
              <a:gs pos="0">
                <a:srgbClr val="FF6600"/>
              </a:gs>
              <a:gs pos="100000">
                <a:srgbClr val="FFFFFF"/>
              </a:gs>
            </a:gsLst>
            <a:path path="rect">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7" name="ZoneTexte 6"/>
          <p:cNvSpPr txBox="1"/>
          <p:nvPr/>
        </p:nvSpPr>
        <p:spPr>
          <a:xfrm>
            <a:off x="18141" y="2268549"/>
            <a:ext cx="9144000" cy="4072152"/>
          </a:xfrm>
          <a:prstGeom prst="rect">
            <a:avLst/>
          </a:prstGeom>
          <a:gradFill flip="none" rotWithShape="1">
            <a:gsLst>
              <a:gs pos="0">
                <a:schemeClr val="bg1">
                  <a:lumMod val="65000"/>
                </a:schemeClr>
              </a:gs>
              <a:gs pos="100000">
                <a:srgbClr val="FFFFFF"/>
              </a:gs>
            </a:gsLst>
            <a:path path="rect">
              <a:fillToRect l="100000" t="100000"/>
            </a:path>
            <a:tileRect r="-100000" b="-100000"/>
          </a:gradFill>
        </p:spPr>
        <p:txBody>
          <a:bodyPr wrap="square" rtlCol="0">
            <a:noAutofit/>
          </a:bodyPr>
          <a:lstStyle/>
          <a:p>
            <a:pPr algn="ctr"/>
            <a:r>
              <a:rPr lang="fr-FR" sz="2500" b="1" dirty="0" smtClean="0">
                <a:solidFill>
                  <a:schemeClr val="tx2">
                    <a:lumMod val="65000"/>
                    <a:lumOff val="35000"/>
                  </a:schemeClr>
                </a:solidFill>
                <a:latin typeface="Tahoma"/>
                <a:cs typeface="Tahoma"/>
              </a:rPr>
              <a:t/>
            </a:r>
            <a:br>
              <a:rPr lang="fr-FR" sz="2500" b="1" dirty="0" smtClean="0">
                <a:solidFill>
                  <a:schemeClr val="tx2">
                    <a:lumMod val="65000"/>
                    <a:lumOff val="35000"/>
                  </a:schemeClr>
                </a:solidFill>
                <a:latin typeface="Tahoma"/>
                <a:cs typeface="Tahoma"/>
              </a:rPr>
            </a:br>
            <a:r>
              <a:rPr lang="fr-FR" sz="2500" b="1" dirty="0">
                <a:solidFill>
                  <a:schemeClr val="bg2"/>
                </a:solidFill>
                <a:latin typeface="Tahoma"/>
                <a:cs typeface="Tahoma"/>
              </a:rPr>
              <a:t>État de la situation du logement dans les communautés des Premières Nations au Québec et au </a:t>
            </a:r>
            <a:r>
              <a:rPr lang="fr-FR" sz="2500" b="1" dirty="0" smtClean="0">
                <a:solidFill>
                  <a:schemeClr val="bg2"/>
                </a:solidFill>
                <a:latin typeface="Tahoma"/>
                <a:cs typeface="Tahoma"/>
              </a:rPr>
              <a:t>Labrador</a:t>
            </a:r>
          </a:p>
          <a:p>
            <a:pPr algn="ctr"/>
            <a:endParaRPr lang="fr-FR" dirty="0" smtClean="0">
              <a:solidFill>
                <a:srgbClr val="000000"/>
              </a:solidFill>
            </a:endParaRPr>
          </a:p>
          <a:p>
            <a:pPr algn="ctr"/>
            <a:r>
              <a:rPr lang="fr-FR" sz="2500" b="1" i="1" dirty="0">
                <a:solidFill>
                  <a:srgbClr val="FF6600"/>
                </a:solidFill>
                <a:latin typeface="Tahoma"/>
                <a:cs typeface="Tahoma"/>
              </a:rPr>
              <a:t>State of the </a:t>
            </a:r>
            <a:r>
              <a:rPr lang="fr-FR" sz="2500" b="1" i="1" dirty="0">
                <a:solidFill>
                  <a:srgbClr val="FF6600"/>
                </a:solidFill>
                <a:latin typeface="Tahoma"/>
                <a:cs typeface="Tahoma"/>
              </a:rPr>
              <a:t>Housing</a:t>
            </a:r>
            <a:r>
              <a:rPr lang="fr-FR" sz="2500" b="1" i="1" dirty="0">
                <a:solidFill>
                  <a:srgbClr val="FF6600"/>
                </a:solidFill>
                <a:latin typeface="Tahoma"/>
                <a:cs typeface="Tahoma"/>
              </a:rPr>
              <a:t> Situation in First Nations </a:t>
            </a:r>
            <a:r>
              <a:rPr lang="fr-FR" sz="2500" b="1" i="1" dirty="0">
                <a:solidFill>
                  <a:srgbClr val="FF6600"/>
                </a:solidFill>
                <a:latin typeface="Tahoma"/>
                <a:cs typeface="Tahoma"/>
              </a:rPr>
              <a:t>Communities</a:t>
            </a:r>
            <a:r>
              <a:rPr lang="fr-FR" sz="2500" b="1" i="1" dirty="0">
                <a:solidFill>
                  <a:srgbClr val="FF6600"/>
                </a:solidFill>
                <a:latin typeface="Tahoma"/>
                <a:cs typeface="Tahoma"/>
              </a:rPr>
              <a:t> in </a:t>
            </a:r>
            <a:r>
              <a:rPr lang="fr-FR" sz="2500" b="1" i="1" dirty="0">
                <a:solidFill>
                  <a:srgbClr val="FF6600"/>
                </a:solidFill>
                <a:latin typeface="Tahoma"/>
                <a:cs typeface="Tahoma"/>
              </a:rPr>
              <a:t>Quebec</a:t>
            </a:r>
            <a:r>
              <a:rPr lang="fr-FR" sz="2500" b="1" i="1" dirty="0">
                <a:solidFill>
                  <a:srgbClr val="FF6600"/>
                </a:solidFill>
                <a:latin typeface="Tahoma"/>
                <a:cs typeface="Tahoma"/>
              </a:rPr>
              <a:t> and Labrador</a:t>
            </a:r>
            <a:br>
              <a:rPr lang="fr-FR" sz="2500" b="1" i="1" dirty="0">
                <a:solidFill>
                  <a:srgbClr val="FF6600"/>
                </a:solidFill>
                <a:latin typeface="Tahoma"/>
                <a:cs typeface="Tahoma"/>
              </a:rPr>
            </a:br>
            <a:endParaRPr lang="fr-FR" sz="2500" b="1" i="1" dirty="0" smtClean="0">
              <a:solidFill>
                <a:srgbClr val="FF6600"/>
              </a:solidFill>
              <a:latin typeface="Tahoma"/>
              <a:cs typeface="Tahoma"/>
            </a:endParaRPr>
          </a:p>
          <a:p>
            <a:pPr algn="ctr"/>
            <a:endParaRPr lang="fr-FR" i="1" dirty="0">
              <a:solidFill>
                <a:srgbClr val="FF6600"/>
              </a:solidFill>
            </a:endParaRPr>
          </a:p>
          <a:p>
            <a:pPr algn="ctr"/>
            <a:r>
              <a:rPr lang="fr-FR" sz="1500" dirty="0">
                <a:solidFill>
                  <a:prstClr val="black"/>
                </a:solidFill>
                <a:latin typeface="Tahoma"/>
                <a:cs typeface="Tahoma"/>
              </a:rPr>
              <a:t>Rencontre régionale sur le logement de l'APNQL et Session de mobilisation sur le logement </a:t>
            </a:r>
            <a:br>
              <a:rPr lang="fr-FR" sz="1500" dirty="0">
                <a:solidFill>
                  <a:prstClr val="black"/>
                </a:solidFill>
                <a:latin typeface="Tahoma"/>
                <a:cs typeface="Tahoma"/>
              </a:rPr>
            </a:br>
            <a:r>
              <a:rPr lang="fr-FR" sz="1500" dirty="0">
                <a:solidFill>
                  <a:prstClr val="black"/>
                </a:solidFill>
                <a:latin typeface="Tahoma"/>
                <a:cs typeface="Tahoma"/>
              </a:rPr>
              <a:t>et l'infrastructure d'AANC – 26 septembre 2017</a:t>
            </a:r>
          </a:p>
          <a:p>
            <a:pPr algn="ctr">
              <a:spcBef>
                <a:spcPts val="0"/>
              </a:spcBef>
            </a:pPr>
            <a:endParaRPr lang="fr-FR" sz="1500" i="1" dirty="0"/>
          </a:p>
          <a:p>
            <a:pPr algn="ctr"/>
            <a:r>
              <a:rPr lang="en-CA" sz="1500" i="1" dirty="0">
                <a:solidFill>
                  <a:srgbClr val="FF6600"/>
                </a:solidFill>
                <a:latin typeface="Tahoma"/>
                <a:cs typeface="Tahoma"/>
              </a:rPr>
              <a:t>Regional Meeting on Housing of the AFNQL and INAC's Engagement Session on </a:t>
            </a:r>
          </a:p>
          <a:p>
            <a:pPr algn="ctr"/>
            <a:r>
              <a:rPr lang="en-CA" sz="1500" i="1" dirty="0">
                <a:solidFill>
                  <a:srgbClr val="FF6600"/>
                </a:solidFill>
                <a:latin typeface="Tahoma"/>
                <a:cs typeface="Tahoma"/>
              </a:rPr>
              <a:t>Housing and Infrastructure – September 26, 2017</a:t>
            </a:r>
          </a:p>
          <a:p>
            <a:pPr algn="ctr">
              <a:spcBef>
                <a:spcPts val="1000"/>
              </a:spcBef>
            </a:pPr>
            <a:endParaRPr lang="fr-FR" i="1" dirty="0" smtClean="0">
              <a:solidFill>
                <a:schemeClr val="tx2">
                  <a:lumMod val="50000"/>
                  <a:lumOff val="50000"/>
                </a:schemeClr>
              </a:solidFill>
            </a:endParaRPr>
          </a:p>
          <a:p>
            <a:pPr algn="ctr">
              <a:spcBef>
                <a:spcPts val="1000"/>
              </a:spcBef>
            </a:pPr>
            <a:endParaRPr lang="fr-FR" sz="1600" dirty="0">
              <a:solidFill>
                <a:srgbClr val="000000"/>
              </a:solidFill>
            </a:endParaRPr>
          </a:p>
        </p:txBody>
      </p:sp>
      <p:pic>
        <p:nvPicPr>
          <p:cNvPr id="3" name="Image 2"/>
          <p:cNvPicPr>
            <a:picLocks noChangeAspect="1"/>
          </p:cNvPicPr>
          <p:nvPr/>
        </p:nvPicPr>
        <p:blipFill>
          <a:blip r:embed="rId2"/>
          <a:stretch>
            <a:fillRect/>
          </a:stretch>
        </p:blipFill>
        <p:spPr>
          <a:xfrm>
            <a:off x="17762" y="0"/>
            <a:ext cx="9144000" cy="1331650"/>
          </a:xfrm>
          <a:prstGeom prst="rect">
            <a:avLst/>
          </a:prstGeom>
        </p:spPr>
      </p:pic>
      <p:pic>
        <p:nvPicPr>
          <p:cNvPr id="11" name="Picture 2" descr="P:\HD-750\À ne pas détruire 08-01-2014\Cours 3000–3099\3000–3049\3035-APNQL, assemb.gén.annuelle juin 2015\PPT\stri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18141" y="1318376"/>
            <a:ext cx="9125860" cy="53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45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138"/>
          <p:cNvSpPr>
            <a:spLocks noChangeArrowheads="1"/>
          </p:cNvSpPr>
          <p:nvPr/>
        </p:nvSpPr>
        <p:spPr bwMode="auto">
          <a:xfrm>
            <a:off x="239787" y="191837"/>
            <a:ext cx="7130991" cy="861774"/>
          </a:xfrm>
          <a:prstGeom prst="rect">
            <a:avLst/>
          </a:prstGeom>
          <a:gradFill flip="none" rotWithShape="1">
            <a:gsLst>
              <a:gs pos="0">
                <a:schemeClr val="bg1">
                  <a:lumMod val="65000"/>
                </a:schemeClr>
              </a:gs>
              <a:gs pos="100000">
                <a:srgbClr val="FFFFFF"/>
              </a:gs>
            </a:gsLst>
            <a:path path="shape">
              <a:fillToRect l="50000" t="50000" r="50000" b="50000"/>
            </a:path>
            <a:tileRect/>
          </a:gradFill>
          <a:ln>
            <a:noFill/>
          </a:ln>
          <a:extLst/>
        </p:spPr>
        <p:txBody>
          <a:bodyPr wrap="square" lIns="0" tIns="0" rIns="0" bIns="0">
            <a:spAutoFit/>
          </a:bodyPr>
          <a:lstStyle/>
          <a:p>
            <a:r>
              <a:rPr lang="fr-FR" sz="2800" b="1" dirty="0" smtClean="0">
                <a:solidFill>
                  <a:srgbClr val="000000"/>
                </a:solidFill>
                <a:latin typeface="Tahoma"/>
                <a:cs typeface="Tahoma"/>
              </a:rPr>
              <a:t>Rôle central du logement</a:t>
            </a:r>
          </a:p>
          <a:p>
            <a:r>
              <a:rPr lang="en-CA" sz="2800" b="1" i="1" dirty="0" smtClean="0">
                <a:solidFill>
                  <a:srgbClr val="FF6600"/>
                </a:solidFill>
                <a:latin typeface="Tahoma"/>
                <a:cs typeface="Tahoma"/>
              </a:rPr>
              <a:t>Central Role of Housing</a:t>
            </a:r>
            <a:endParaRPr lang="en-CA" sz="2800" b="1" i="1" dirty="0">
              <a:solidFill>
                <a:srgbClr val="FF6600"/>
              </a:solidFill>
              <a:latin typeface="Tahoma"/>
              <a:cs typeface="Tahoma"/>
            </a:endParaRPr>
          </a:p>
        </p:txBody>
      </p:sp>
      <p:pic>
        <p:nvPicPr>
          <p:cNvPr id="3" name="Image 2"/>
          <p:cNvPicPr>
            <a:picLocks noChangeAspect="1"/>
          </p:cNvPicPr>
          <p:nvPr/>
        </p:nvPicPr>
        <p:blipFill>
          <a:blip r:embed="rId2"/>
          <a:stretch>
            <a:fillRect/>
          </a:stretch>
        </p:blipFill>
        <p:spPr>
          <a:xfrm>
            <a:off x="1428883" y="1849849"/>
            <a:ext cx="5577781" cy="4751363"/>
          </a:xfrm>
          <a:prstGeom prst="rect">
            <a:avLst/>
          </a:prstGeom>
        </p:spPr>
      </p:pic>
      <p:sp>
        <p:nvSpPr>
          <p:cNvPr id="4" name="ZoneTexte 3"/>
          <p:cNvSpPr txBox="1"/>
          <p:nvPr/>
        </p:nvSpPr>
        <p:spPr>
          <a:xfrm>
            <a:off x="5353700" y="6220483"/>
            <a:ext cx="3082895" cy="369332"/>
          </a:xfrm>
          <a:prstGeom prst="rect">
            <a:avLst/>
          </a:prstGeom>
          <a:noFill/>
        </p:spPr>
        <p:txBody>
          <a:bodyPr wrap="none" rtlCol="0">
            <a:spAutoFit/>
          </a:bodyPr>
          <a:lstStyle/>
          <a:p>
            <a:pPr>
              <a:tabLst>
                <a:tab pos="457200" algn="l"/>
              </a:tabLst>
            </a:pPr>
            <a:r>
              <a:rPr lang="en-CA" sz="900" dirty="0" smtClean="0">
                <a:solidFill>
                  <a:srgbClr val="000000"/>
                </a:solidFill>
                <a:latin typeface="Tahoma"/>
                <a:cs typeface="Tahoma"/>
              </a:rPr>
              <a:t>Source: 	Housing is Good Social Policy. Canadian Policy</a:t>
            </a:r>
          </a:p>
          <a:p>
            <a:pPr>
              <a:tabLst>
                <a:tab pos="457200" algn="l"/>
              </a:tabLst>
            </a:pPr>
            <a:r>
              <a:rPr lang="en-CA" sz="900" dirty="0" smtClean="0">
                <a:solidFill>
                  <a:srgbClr val="000000"/>
                </a:solidFill>
                <a:latin typeface="Tahoma"/>
                <a:cs typeface="Tahoma"/>
              </a:rPr>
              <a:t>	Research Networks inc. (2004)</a:t>
            </a:r>
          </a:p>
        </p:txBody>
      </p:sp>
      <p:pic>
        <p:nvPicPr>
          <p:cNvPr id="7" name="Picture 2" descr="P:\HD-750\À ne pas détruire 08-01-2014\Cours 3000–3099\3000–3049\3035-APNQL, assemb.gén.annuelle juin 2015\PPT\stri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18141" y="1135548"/>
            <a:ext cx="9125860" cy="5398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PNQL\AppData\Local\Microsoft\Windows\Temporary Internet Files\Content.Word\APNQL 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8306" y="102892"/>
            <a:ext cx="914400" cy="945931"/>
          </a:xfrm>
          <a:prstGeom prst="rect">
            <a:avLst/>
          </a:prstGeom>
          <a:noFill/>
          <a:ln>
            <a:noFill/>
          </a:ln>
        </p:spPr>
      </p:pic>
    </p:spTree>
    <p:extLst>
      <p:ext uri="{BB962C8B-B14F-4D97-AF65-F5344CB8AC3E}">
        <p14:creationId xmlns:p14="http://schemas.microsoft.com/office/powerpoint/2010/main" val="220921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0689" y="683008"/>
            <a:ext cx="8232597" cy="5488967"/>
          </a:xfrm>
          <a:prstGeom prst="rect">
            <a:avLst/>
          </a:prstGeom>
          <a:gradFill flip="none" rotWithShape="1">
            <a:gsLst>
              <a:gs pos="0">
                <a:schemeClr val="bg1">
                  <a:lumMod val="65000"/>
                </a:schemeClr>
              </a:gs>
              <a:gs pos="100000">
                <a:srgbClr val="FFFFFF"/>
              </a:gs>
            </a:gsLst>
            <a:path path="rect">
              <a:fillToRect l="100000" t="100000"/>
            </a:path>
            <a:tileRect r="-100000" b="-100000"/>
          </a:gradFill>
          <a:ln w="41275" cmpd="sng">
            <a:solidFill>
              <a:schemeClr val="tx1"/>
            </a:solidFill>
          </a:ln>
        </p:spPr>
        <p:txBody>
          <a:bodyPr wrap="square" lIns="360000" tIns="360000" rIns="360000" bIns="360000">
            <a:noAutofit/>
          </a:bodyPr>
          <a:lstStyle/>
          <a:p>
            <a:pPr algn="ctr"/>
            <a:endParaRPr lang="fr-FR" sz="4100" b="1" dirty="0" smtClean="0">
              <a:solidFill>
                <a:srgbClr val="000000"/>
              </a:solidFill>
              <a:latin typeface="Times New Roman"/>
              <a:cs typeface="Times New Roman"/>
            </a:endParaRPr>
          </a:p>
          <a:p>
            <a:pPr algn="ctr"/>
            <a:r>
              <a:rPr lang="fr-FR" sz="4100" b="1" dirty="0" smtClean="0">
                <a:solidFill>
                  <a:srgbClr val="000000"/>
                </a:solidFill>
                <a:latin typeface="Tahoma"/>
                <a:cs typeface="Tahoma"/>
              </a:rPr>
              <a:t>Résumé des besoins </a:t>
            </a:r>
            <a:br>
              <a:rPr lang="fr-FR" sz="4100" b="1" dirty="0" smtClean="0">
                <a:solidFill>
                  <a:srgbClr val="000000"/>
                </a:solidFill>
                <a:latin typeface="Tahoma"/>
                <a:cs typeface="Tahoma"/>
              </a:rPr>
            </a:br>
            <a:r>
              <a:rPr lang="fr-FR" sz="4100" b="1" dirty="0" smtClean="0">
                <a:solidFill>
                  <a:srgbClr val="000000"/>
                </a:solidFill>
                <a:latin typeface="Tahoma"/>
                <a:cs typeface="Tahoma"/>
              </a:rPr>
              <a:t>en logement et </a:t>
            </a:r>
            <a:br>
              <a:rPr lang="fr-FR" sz="4100" b="1" dirty="0" smtClean="0">
                <a:solidFill>
                  <a:srgbClr val="000000"/>
                </a:solidFill>
                <a:latin typeface="Tahoma"/>
                <a:cs typeface="Tahoma"/>
              </a:rPr>
            </a:br>
            <a:r>
              <a:rPr lang="fr-FR" sz="4100" b="1" dirty="0" smtClean="0">
                <a:solidFill>
                  <a:srgbClr val="000000"/>
                </a:solidFill>
                <a:latin typeface="Tahoma"/>
                <a:cs typeface="Tahoma"/>
              </a:rPr>
              <a:t>en infrastructure</a:t>
            </a:r>
          </a:p>
          <a:p>
            <a:pPr algn="ctr"/>
            <a:endParaRPr lang="en-CA" sz="4100" b="1" i="1" dirty="0" smtClean="0">
              <a:solidFill>
                <a:srgbClr val="FF0000"/>
              </a:solidFill>
              <a:latin typeface="Tahoma"/>
              <a:cs typeface="Tahoma"/>
            </a:endParaRPr>
          </a:p>
          <a:p>
            <a:pPr algn="ctr"/>
            <a:r>
              <a:rPr lang="en-CA" sz="4100" b="1" i="1" dirty="0" smtClean="0">
                <a:solidFill>
                  <a:srgbClr val="FF6600"/>
                </a:solidFill>
                <a:latin typeface="Tahoma"/>
                <a:cs typeface="Tahoma"/>
              </a:rPr>
              <a:t>Summary of the Housing </a:t>
            </a:r>
            <a:br>
              <a:rPr lang="en-CA" sz="4100" b="1" i="1" dirty="0" smtClean="0">
                <a:solidFill>
                  <a:srgbClr val="FF6600"/>
                </a:solidFill>
                <a:latin typeface="Tahoma"/>
                <a:cs typeface="Tahoma"/>
              </a:rPr>
            </a:br>
            <a:r>
              <a:rPr lang="en-CA" sz="4100" b="1" i="1" dirty="0" smtClean="0">
                <a:solidFill>
                  <a:srgbClr val="FF6600"/>
                </a:solidFill>
                <a:latin typeface="Tahoma"/>
                <a:cs typeface="Tahoma"/>
              </a:rPr>
              <a:t>and Infrastructure Needs</a:t>
            </a:r>
            <a:endParaRPr lang="en-CA" sz="4100" dirty="0">
              <a:solidFill>
                <a:srgbClr val="FF6600"/>
              </a:solidFill>
              <a:latin typeface="Tahoma"/>
              <a:cs typeface="Tahoma"/>
            </a:endParaRPr>
          </a:p>
        </p:txBody>
      </p:sp>
    </p:spTree>
    <p:extLst>
      <p:ext uri="{BB962C8B-B14F-4D97-AF65-F5344CB8AC3E}">
        <p14:creationId xmlns:p14="http://schemas.microsoft.com/office/powerpoint/2010/main" val="249240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668" y="182277"/>
            <a:ext cx="7140246" cy="910951"/>
          </a:xfrm>
          <a:gradFill flip="none" rotWithShape="1">
            <a:gsLst>
              <a:gs pos="0">
                <a:schemeClr val="bg1">
                  <a:lumMod val="65000"/>
                </a:schemeClr>
              </a:gs>
              <a:gs pos="100000">
                <a:srgbClr val="FFFFFF"/>
              </a:gs>
            </a:gsLst>
            <a:path path="shape">
              <a:fillToRect l="50000" t="50000" r="50000" b="50000"/>
            </a:path>
            <a:tileRect/>
          </a:gradFill>
        </p:spPr>
        <p:txBody>
          <a:bodyPr>
            <a:noAutofit/>
          </a:bodyPr>
          <a:lstStyle/>
          <a:p>
            <a:r>
              <a:rPr lang="fr-FR" sz="2800" b="1" dirty="0" smtClean="0">
                <a:solidFill>
                  <a:srgbClr val="000000"/>
                </a:solidFill>
                <a:latin typeface="Tahoma"/>
                <a:cs typeface="Tahoma"/>
              </a:rPr>
              <a:t>Résumé des besoins en logement</a:t>
            </a:r>
            <a:br>
              <a:rPr lang="fr-FR" sz="2800" b="1" dirty="0" smtClean="0">
                <a:solidFill>
                  <a:srgbClr val="000000"/>
                </a:solidFill>
                <a:latin typeface="Tahoma"/>
                <a:cs typeface="Tahoma"/>
              </a:rPr>
            </a:br>
            <a:r>
              <a:rPr lang="en-CA" sz="2800" b="1" i="1" dirty="0" smtClean="0">
                <a:solidFill>
                  <a:srgbClr val="FF6600"/>
                </a:solidFill>
                <a:latin typeface="Tahoma"/>
                <a:cs typeface="Tahoma"/>
              </a:rPr>
              <a:t>Summary of the Housing Needs</a:t>
            </a:r>
            <a:endParaRPr lang="en-CA" sz="2800" b="1" dirty="0">
              <a:solidFill>
                <a:srgbClr val="FF6600"/>
              </a:solidFill>
              <a:latin typeface="Tahoma"/>
              <a:cs typeface="Tahoma"/>
            </a:endParaRPr>
          </a:p>
        </p:txBody>
      </p:sp>
      <p:sp>
        <p:nvSpPr>
          <p:cNvPr id="4" name="Titre 1"/>
          <p:cNvSpPr txBox="1">
            <a:spLocks/>
          </p:cNvSpPr>
          <p:nvPr/>
        </p:nvSpPr>
        <p:spPr>
          <a:xfrm>
            <a:off x="249373" y="2088327"/>
            <a:ext cx="8172716" cy="81560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66700" indent="-266700" algn="l"/>
            <a:r>
              <a:rPr lang="fr-FR" sz="2300" dirty="0" smtClean="0">
                <a:solidFill>
                  <a:srgbClr val="000000"/>
                </a:solidFill>
                <a:latin typeface="Tahoma"/>
                <a:cs typeface="Tahoma"/>
              </a:rPr>
              <a:t>–  Population sur réserve (2012) : 58 868 membres statués</a:t>
            </a:r>
          </a:p>
          <a:p>
            <a:pPr marL="266700" indent="-266700" algn="l"/>
            <a:r>
              <a:rPr lang="en-CA" sz="2300" i="1" dirty="0" smtClean="0">
                <a:solidFill>
                  <a:srgbClr val="FF0000"/>
                </a:solidFill>
                <a:latin typeface="Tahoma"/>
                <a:cs typeface="Tahoma"/>
              </a:rPr>
              <a:t>	</a:t>
            </a:r>
            <a:r>
              <a:rPr lang="en-CA" sz="2300" i="1" dirty="0" smtClean="0">
                <a:solidFill>
                  <a:srgbClr val="FF6600"/>
                </a:solidFill>
                <a:latin typeface="Tahoma"/>
                <a:cs typeface="Tahoma"/>
              </a:rPr>
              <a:t>On-reserve population (2012): 58 868 registered members</a:t>
            </a:r>
            <a:endParaRPr lang="en-CA" sz="2300" dirty="0" smtClean="0">
              <a:solidFill>
                <a:srgbClr val="FF6600"/>
              </a:solidFill>
              <a:latin typeface="Tahoma"/>
              <a:cs typeface="Tahoma"/>
            </a:endParaRPr>
          </a:p>
        </p:txBody>
      </p:sp>
      <p:sp>
        <p:nvSpPr>
          <p:cNvPr id="5" name="Titre 1"/>
          <p:cNvSpPr txBox="1">
            <a:spLocks/>
          </p:cNvSpPr>
          <p:nvPr/>
        </p:nvSpPr>
        <p:spPr>
          <a:xfrm>
            <a:off x="249373" y="3313779"/>
            <a:ext cx="8172716" cy="81560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66700" indent="-266700" algn="l">
              <a:tabLst>
                <a:tab pos="2743200" algn="l"/>
              </a:tabLst>
            </a:pPr>
            <a:r>
              <a:rPr lang="fr-FR" sz="2300" dirty="0" smtClean="0">
                <a:solidFill>
                  <a:srgbClr val="000000"/>
                </a:solidFill>
                <a:latin typeface="Tahoma"/>
                <a:cs typeface="Tahoma"/>
              </a:rPr>
              <a:t>–  Parc de logements (2012) : 14 732 unités</a:t>
            </a:r>
          </a:p>
          <a:p>
            <a:pPr marL="266700" indent="-266700" algn="l">
              <a:tabLst>
                <a:tab pos="2743200" algn="l"/>
              </a:tabLst>
            </a:pPr>
            <a:r>
              <a:rPr lang="fr-FR" sz="2300" dirty="0">
                <a:solidFill>
                  <a:srgbClr val="254061"/>
                </a:solidFill>
                <a:latin typeface="Tahoma"/>
                <a:cs typeface="Tahoma"/>
              </a:rPr>
              <a:t>	</a:t>
            </a:r>
            <a:r>
              <a:rPr lang="en-CA" sz="2300" i="1" dirty="0" smtClean="0">
                <a:solidFill>
                  <a:srgbClr val="FF6600"/>
                </a:solidFill>
                <a:latin typeface="Tahoma"/>
                <a:cs typeface="Tahoma"/>
              </a:rPr>
              <a:t>Housing stock (2012): 14 732 units</a:t>
            </a:r>
          </a:p>
        </p:txBody>
      </p:sp>
      <p:sp>
        <p:nvSpPr>
          <p:cNvPr id="7" name="Titre 1"/>
          <p:cNvSpPr txBox="1">
            <a:spLocks/>
          </p:cNvSpPr>
          <p:nvPr/>
        </p:nvSpPr>
        <p:spPr>
          <a:xfrm>
            <a:off x="249363" y="4539370"/>
            <a:ext cx="7810814" cy="81560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66700" indent="-266700" algn="l">
              <a:tabLst>
                <a:tab pos="2743200" algn="l"/>
              </a:tabLst>
            </a:pPr>
            <a:r>
              <a:rPr lang="fr-FR" sz="2300" dirty="0" smtClean="0">
                <a:solidFill>
                  <a:srgbClr val="000000"/>
                </a:solidFill>
                <a:latin typeface="Tahoma"/>
                <a:cs typeface="Tahoma"/>
              </a:rPr>
              <a:t>–  Logements construits avec budgets réguliers : ±250/an</a:t>
            </a:r>
            <a:br>
              <a:rPr lang="fr-FR" sz="2300" dirty="0" smtClean="0">
                <a:solidFill>
                  <a:srgbClr val="000000"/>
                </a:solidFill>
                <a:latin typeface="Tahoma"/>
                <a:cs typeface="Tahoma"/>
              </a:rPr>
            </a:br>
            <a:r>
              <a:rPr lang="en-CA" sz="2300" i="1" dirty="0" smtClean="0">
                <a:solidFill>
                  <a:srgbClr val="FF6600"/>
                </a:solidFill>
                <a:latin typeface="Tahoma"/>
                <a:cs typeface="Tahoma"/>
              </a:rPr>
              <a:t>Housing units built with regular budgets: ±250/year</a:t>
            </a:r>
          </a:p>
        </p:txBody>
      </p:sp>
      <p:pic>
        <p:nvPicPr>
          <p:cNvPr id="8" name="Picture 2" descr="P:\HD-750\À ne pas détruire 08-01-2014\Cours 3000–3099\3000–3049\3035-APNQL, assemb.gén.annuelle juin 2015\PPT\stri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18141" y="1117786"/>
            <a:ext cx="9125860" cy="5398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PNQL\AppData\Local\Microsoft\Windows\Temporary Internet Files\Content.Word\APNQL 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306" y="102892"/>
            <a:ext cx="914400" cy="945931"/>
          </a:xfrm>
          <a:prstGeom prst="rect">
            <a:avLst/>
          </a:prstGeom>
          <a:noFill/>
          <a:ln>
            <a:noFill/>
          </a:ln>
        </p:spPr>
      </p:pic>
    </p:spTree>
    <p:extLst>
      <p:ext uri="{BB962C8B-B14F-4D97-AF65-F5344CB8AC3E}">
        <p14:creationId xmlns:p14="http://schemas.microsoft.com/office/powerpoint/2010/main" val="248741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6501" y="150308"/>
            <a:ext cx="7193532" cy="967477"/>
          </a:xfrm>
          <a:gradFill flip="none" rotWithShape="1">
            <a:gsLst>
              <a:gs pos="0">
                <a:schemeClr val="bg1">
                  <a:lumMod val="65000"/>
                </a:schemeClr>
              </a:gs>
              <a:gs pos="100000">
                <a:srgbClr val="FFFFFF"/>
              </a:gs>
            </a:gsLst>
            <a:path path="shape">
              <a:fillToRect l="50000" t="50000" r="50000" b="50000"/>
            </a:path>
            <a:tileRect/>
          </a:gradFill>
        </p:spPr>
        <p:txBody>
          <a:bodyPr>
            <a:noAutofit/>
          </a:bodyPr>
          <a:lstStyle/>
          <a:p>
            <a:r>
              <a:rPr lang="fr-FR" sz="2700" b="1" dirty="0" smtClean="0">
                <a:solidFill>
                  <a:srgbClr val="000000"/>
                </a:solidFill>
                <a:latin typeface="Tahoma"/>
                <a:cs typeface="Tahoma"/>
              </a:rPr>
              <a:t>Résumé des besoins en logement (suite)</a:t>
            </a:r>
            <a:br>
              <a:rPr lang="fr-FR" sz="2700" b="1" dirty="0" smtClean="0">
                <a:solidFill>
                  <a:srgbClr val="000000"/>
                </a:solidFill>
                <a:latin typeface="Tahoma"/>
                <a:cs typeface="Tahoma"/>
              </a:rPr>
            </a:br>
            <a:r>
              <a:rPr lang="en-CA" sz="2700" b="1" i="1" dirty="0" smtClean="0">
                <a:solidFill>
                  <a:srgbClr val="FF6600"/>
                </a:solidFill>
                <a:latin typeface="Tahoma"/>
                <a:cs typeface="Tahoma"/>
              </a:rPr>
              <a:t>Summary of the Housing Needs (cont.)</a:t>
            </a:r>
            <a:endParaRPr lang="en-CA" sz="2700" b="1" dirty="0">
              <a:solidFill>
                <a:srgbClr val="FF6600"/>
              </a:solidFill>
              <a:latin typeface="Tahoma"/>
              <a:cs typeface="Tahoma"/>
            </a:endParaRPr>
          </a:p>
        </p:txBody>
      </p:sp>
      <p:pic>
        <p:nvPicPr>
          <p:cNvPr id="5" name="Picture 2" descr="P:\HD-750\À ne pas détruire 08-01-2014\Cours 3000–3099\3000–3049\3035-APNQL, assemb.gén.annuelle juin 2015\PPT\stri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18141" y="1117786"/>
            <a:ext cx="9125860" cy="5398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Objet 8"/>
          <p:cNvGraphicFramePr>
            <a:graphicFrameLocks noChangeAspect="1"/>
          </p:cNvGraphicFramePr>
          <p:nvPr>
            <p:extLst>
              <p:ext uri="{D42A27DB-BD31-4B8C-83A1-F6EECF244321}">
                <p14:modId xmlns:p14="http://schemas.microsoft.com/office/powerpoint/2010/main" val="1618988641"/>
              </p:ext>
            </p:extLst>
          </p:nvPr>
        </p:nvGraphicFramePr>
        <p:xfrm>
          <a:off x="181666" y="2023764"/>
          <a:ext cx="8766175" cy="4100512"/>
        </p:xfrm>
        <a:graphic>
          <a:graphicData uri="http://schemas.openxmlformats.org/presentationml/2006/ole">
            <mc:AlternateContent xmlns:mc="http://schemas.openxmlformats.org/markup-compatibility/2006">
              <mc:Choice xmlns:v="urn:schemas-microsoft-com:vml" Requires="v">
                <p:oleObj spid="_x0000_s1712" name="Document" r:id="rId4" imgW="6515100" imgH="3048000" progId="Word.Document.12">
                  <p:embed/>
                </p:oleObj>
              </mc:Choice>
              <mc:Fallback>
                <p:oleObj name="Document" r:id="rId4" imgW="6515100" imgH="3048000" progId="Word.Document.12">
                  <p:embed/>
                  <p:pic>
                    <p:nvPicPr>
                      <p:cNvPr id="0" name=""/>
                      <p:cNvPicPr/>
                      <p:nvPr/>
                    </p:nvPicPr>
                    <p:blipFill>
                      <a:blip r:embed="rId5"/>
                      <a:stretch>
                        <a:fillRect/>
                      </a:stretch>
                    </p:blipFill>
                    <p:spPr>
                      <a:xfrm>
                        <a:off x="181666" y="2023764"/>
                        <a:ext cx="8766175" cy="4100512"/>
                      </a:xfrm>
                      <a:prstGeom prst="rect">
                        <a:avLst/>
                      </a:prstGeom>
                    </p:spPr>
                  </p:pic>
                </p:oleObj>
              </mc:Fallback>
            </mc:AlternateContent>
          </a:graphicData>
        </a:graphic>
      </p:graphicFrame>
      <p:pic>
        <p:nvPicPr>
          <p:cNvPr id="6" name="Picture 2" descr="C:\Users\APNQL\AppData\Local\Microsoft\Windows\Temporary Internet Files\Content.Word\APNQL Logo.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58306" y="102892"/>
            <a:ext cx="914400" cy="945931"/>
          </a:xfrm>
          <a:prstGeom prst="rect">
            <a:avLst/>
          </a:prstGeom>
          <a:noFill/>
          <a:ln>
            <a:noFill/>
          </a:ln>
        </p:spPr>
      </p:pic>
    </p:spTree>
    <p:extLst>
      <p:ext uri="{BB962C8B-B14F-4D97-AF65-F5344CB8AC3E}">
        <p14:creationId xmlns:p14="http://schemas.microsoft.com/office/powerpoint/2010/main" val="7452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6501" y="166295"/>
            <a:ext cx="7095840" cy="960372"/>
          </a:xfrm>
          <a:gradFill flip="none" rotWithShape="1">
            <a:gsLst>
              <a:gs pos="0">
                <a:schemeClr val="bg1">
                  <a:lumMod val="65000"/>
                </a:schemeClr>
              </a:gs>
              <a:gs pos="100000">
                <a:srgbClr val="FFFFFF"/>
              </a:gs>
            </a:gsLst>
            <a:path path="shape">
              <a:fillToRect l="50000" t="50000" r="50000" b="50000"/>
            </a:path>
            <a:tileRect/>
          </a:gradFill>
        </p:spPr>
        <p:txBody>
          <a:bodyPr>
            <a:noAutofit/>
          </a:bodyPr>
          <a:lstStyle/>
          <a:p>
            <a:r>
              <a:rPr lang="fr-FR" sz="2700" b="1" dirty="0" smtClean="0">
                <a:solidFill>
                  <a:srgbClr val="000000"/>
                </a:solidFill>
                <a:latin typeface="Tahoma"/>
                <a:cs typeface="Tahoma"/>
              </a:rPr>
              <a:t>Résumé des besoins en logement (suite)</a:t>
            </a:r>
            <a:br>
              <a:rPr lang="fr-FR" sz="2700" b="1" dirty="0" smtClean="0">
                <a:solidFill>
                  <a:srgbClr val="000000"/>
                </a:solidFill>
                <a:latin typeface="Tahoma"/>
                <a:cs typeface="Tahoma"/>
              </a:rPr>
            </a:br>
            <a:r>
              <a:rPr lang="en-CA" sz="2700" b="1" i="1" dirty="0" smtClean="0">
                <a:solidFill>
                  <a:srgbClr val="FF6600"/>
                </a:solidFill>
                <a:latin typeface="Tahoma"/>
                <a:cs typeface="Tahoma"/>
              </a:rPr>
              <a:t>Summary of the Housing Needs (cont.)</a:t>
            </a:r>
            <a:endParaRPr lang="en-CA" sz="2700" b="1" dirty="0">
              <a:solidFill>
                <a:srgbClr val="FF6600"/>
              </a:solidFill>
              <a:latin typeface="Tahoma"/>
              <a:cs typeface="Tahoma"/>
            </a:endParaRPr>
          </a:p>
        </p:txBody>
      </p:sp>
      <p:graphicFrame>
        <p:nvGraphicFramePr>
          <p:cNvPr id="9" name="Objet 8"/>
          <p:cNvGraphicFramePr>
            <a:graphicFrameLocks noChangeAspect="1"/>
          </p:cNvGraphicFramePr>
          <p:nvPr>
            <p:extLst>
              <p:ext uri="{D42A27DB-BD31-4B8C-83A1-F6EECF244321}">
                <p14:modId xmlns:p14="http://schemas.microsoft.com/office/powerpoint/2010/main" val="2549470082"/>
              </p:ext>
            </p:extLst>
          </p:nvPr>
        </p:nvGraphicFramePr>
        <p:xfrm>
          <a:off x="198593" y="1900424"/>
          <a:ext cx="8774113" cy="4548188"/>
        </p:xfrm>
        <a:graphic>
          <a:graphicData uri="http://schemas.openxmlformats.org/presentationml/2006/ole">
            <mc:AlternateContent xmlns:mc="http://schemas.openxmlformats.org/markup-compatibility/2006">
              <mc:Choice xmlns:v="urn:schemas-microsoft-com:vml" Requires="v">
                <p:oleObj spid="_x0000_s29358" name="Document" r:id="rId3" imgW="6515100" imgH="3378200" progId="Word.Document.12">
                  <p:embed/>
                </p:oleObj>
              </mc:Choice>
              <mc:Fallback>
                <p:oleObj name="Document" r:id="rId3" imgW="6515100" imgH="3378200" progId="Word.Document.12">
                  <p:embed/>
                  <p:pic>
                    <p:nvPicPr>
                      <p:cNvPr id="0" name=""/>
                      <p:cNvPicPr/>
                      <p:nvPr/>
                    </p:nvPicPr>
                    <p:blipFill>
                      <a:blip r:embed="rId4"/>
                      <a:stretch>
                        <a:fillRect/>
                      </a:stretch>
                    </p:blipFill>
                    <p:spPr>
                      <a:xfrm>
                        <a:off x="198593" y="1900424"/>
                        <a:ext cx="8774113" cy="4548188"/>
                      </a:xfrm>
                      <a:prstGeom prst="rect">
                        <a:avLst/>
                      </a:prstGeom>
                    </p:spPr>
                  </p:pic>
                </p:oleObj>
              </mc:Fallback>
            </mc:AlternateContent>
          </a:graphicData>
        </a:graphic>
      </p:graphicFrame>
      <p:pic>
        <p:nvPicPr>
          <p:cNvPr id="10" name="Picture 2" descr="P:\HD-750\À ne pas détruire 08-01-2014\Cours 3000–3099\3000–3049\3035-APNQL, assemb.gén.annuelle juin 2015\PPT\stri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18141" y="1126667"/>
            <a:ext cx="9125860" cy="5398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PNQL\AppData\Local\Microsoft\Windows\Temporary Internet Files\Content.Word\APNQL Logo.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58306" y="102892"/>
            <a:ext cx="914400" cy="945931"/>
          </a:xfrm>
          <a:prstGeom prst="rect">
            <a:avLst/>
          </a:prstGeom>
          <a:noFill/>
          <a:ln>
            <a:noFill/>
          </a:ln>
        </p:spPr>
      </p:pic>
    </p:spTree>
    <p:extLst>
      <p:ext uri="{BB962C8B-B14F-4D97-AF65-F5344CB8AC3E}">
        <p14:creationId xmlns:p14="http://schemas.microsoft.com/office/powerpoint/2010/main" val="198496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5382" y="184057"/>
            <a:ext cx="7184649" cy="900290"/>
          </a:xfrm>
          <a:gradFill flip="none" rotWithShape="1">
            <a:gsLst>
              <a:gs pos="0">
                <a:schemeClr val="bg1">
                  <a:lumMod val="65000"/>
                </a:schemeClr>
              </a:gs>
              <a:gs pos="100000">
                <a:srgbClr val="FFFFFF"/>
              </a:gs>
            </a:gsLst>
            <a:path path="shape">
              <a:fillToRect l="50000" t="50000" r="50000" b="50000"/>
            </a:path>
            <a:tileRect/>
          </a:gradFill>
        </p:spPr>
        <p:txBody>
          <a:bodyPr>
            <a:noAutofit/>
          </a:bodyPr>
          <a:lstStyle/>
          <a:p>
            <a:r>
              <a:rPr lang="fr-FR" sz="2700" b="1" dirty="0" smtClean="0">
                <a:solidFill>
                  <a:srgbClr val="000000"/>
                </a:solidFill>
                <a:latin typeface="Tahoma"/>
                <a:cs typeface="Tahoma"/>
              </a:rPr>
              <a:t>Résumé des besoins en logement (suite)</a:t>
            </a:r>
            <a:br>
              <a:rPr lang="fr-FR" sz="2700" b="1" dirty="0" smtClean="0">
                <a:solidFill>
                  <a:srgbClr val="000000"/>
                </a:solidFill>
                <a:latin typeface="Tahoma"/>
                <a:cs typeface="Tahoma"/>
              </a:rPr>
            </a:br>
            <a:r>
              <a:rPr lang="en-CA" sz="2700" b="1" i="1" dirty="0" smtClean="0">
                <a:solidFill>
                  <a:srgbClr val="FF6600"/>
                </a:solidFill>
                <a:latin typeface="Tahoma"/>
                <a:cs typeface="Tahoma"/>
              </a:rPr>
              <a:t>Summary of the Housing Needs (cont.)</a:t>
            </a:r>
            <a:endParaRPr lang="en-CA" sz="2700" b="1" dirty="0">
              <a:solidFill>
                <a:srgbClr val="FF6600"/>
              </a:solidFill>
              <a:latin typeface="Tahoma"/>
              <a:cs typeface="Tahoma"/>
            </a:endParaRPr>
          </a:p>
        </p:txBody>
      </p:sp>
      <p:pic>
        <p:nvPicPr>
          <p:cNvPr id="5" name="Picture 2" descr="P:\HD-750\À ne pas détruire 08-01-2014\Cours 3000–3099\3000–3049\3035-APNQL, assemb.gén.annuelle juin 2015\PPT\stri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18141" y="1117786"/>
            <a:ext cx="9125860" cy="5398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Objet 7"/>
          <p:cNvGraphicFramePr>
            <a:graphicFrameLocks noChangeAspect="1"/>
          </p:cNvGraphicFramePr>
          <p:nvPr>
            <p:extLst>
              <p:ext uri="{D42A27DB-BD31-4B8C-83A1-F6EECF244321}">
                <p14:modId xmlns:p14="http://schemas.microsoft.com/office/powerpoint/2010/main" val="4089520080"/>
              </p:ext>
            </p:extLst>
          </p:nvPr>
        </p:nvGraphicFramePr>
        <p:xfrm>
          <a:off x="284417" y="2032916"/>
          <a:ext cx="8555038" cy="4183062"/>
        </p:xfrm>
        <a:graphic>
          <a:graphicData uri="http://schemas.openxmlformats.org/presentationml/2006/ole">
            <mc:AlternateContent xmlns:mc="http://schemas.openxmlformats.org/markup-compatibility/2006">
              <mc:Choice xmlns:v="urn:schemas-microsoft-com:vml" Requires="v">
                <p:oleObj spid="_x0000_s30383" name="Document" r:id="rId4" imgW="6515100" imgH="3187700" progId="Word.Document.12">
                  <p:embed/>
                </p:oleObj>
              </mc:Choice>
              <mc:Fallback>
                <p:oleObj name="Document" r:id="rId4" imgW="6515100" imgH="3187700" progId="Word.Document.12">
                  <p:embed/>
                  <p:pic>
                    <p:nvPicPr>
                      <p:cNvPr id="0" name=""/>
                      <p:cNvPicPr/>
                      <p:nvPr/>
                    </p:nvPicPr>
                    <p:blipFill>
                      <a:blip r:embed="rId5"/>
                      <a:stretch>
                        <a:fillRect/>
                      </a:stretch>
                    </p:blipFill>
                    <p:spPr>
                      <a:xfrm>
                        <a:off x="284417" y="2032916"/>
                        <a:ext cx="8555038" cy="4183062"/>
                      </a:xfrm>
                      <a:prstGeom prst="rect">
                        <a:avLst/>
                      </a:prstGeom>
                    </p:spPr>
                  </p:pic>
                </p:oleObj>
              </mc:Fallback>
            </mc:AlternateContent>
          </a:graphicData>
        </a:graphic>
      </p:graphicFrame>
      <p:pic>
        <p:nvPicPr>
          <p:cNvPr id="9" name="Picture 2" descr="C:\Users\APNQL\AppData\Local\Microsoft\Windows\Temporary Internet Files\Content.Word\APNQL Logo.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58306" y="102892"/>
            <a:ext cx="914400" cy="945931"/>
          </a:xfrm>
          <a:prstGeom prst="rect">
            <a:avLst/>
          </a:prstGeom>
          <a:noFill/>
          <a:ln>
            <a:noFill/>
          </a:ln>
        </p:spPr>
      </p:pic>
    </p:spTree>
    <p:extLst>
      <p:ext uri="{BB962C8B-B14F-4D97-AF65-F5344CB8AC3E}">
        <p14:creationId xmlns:p14="http://schemas.microsoft.com/office/powerpoint/2010/main" val="348038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4263" y="169845"/>
            <a:ext cx="7131363" cy="956821"/>
          </a:xfrm>
          <a:gradFill flip="none" rotWithShape="1">
            <a:gsLst>
              <a:gs pos="0">
                <a:schemeClr val="bg1">
                  <a:lumMod val="65000"/>
                </a:schemeClr>
              </a:gs>
              <a:gs pos="100000">
                <a:srgbClr val="FFFFFF"/>
              </a:gs>
            </a:gsLst>
            <a:path path="shape">
              <a:fillToRect l="50000" t="50000" r="50000" b="50000"/>
            </a:path>
            <a:tileRect/>
          </a:gradFill>
        </p:spPr>
        <p:txBody>
          <a:bodyPr>
            <a:noAutofit/>
          </a:bodyPr>
          <a:lstStyle/>
          <a:p>
            <a:r>
              <a:rPr lang="fr-FR" sz="2700" b="1" dirty="0" smtClean="0">
                <a:solidFill>
                  <a:srgbClr val="000000"/>
                </a:solidFill>
                <a:latin typeface="Tahoma"/>
                <a:cs typeface="Tahoma"/>
              </a:rPr>
              <a:t>Résumé des besoins en logement (suite)</a:t>
            </a:r>
            <a:br>
              <a:rPr lang="fr-FR" sz="2700" b="1" dirty="0" smtClean="0">
                <a:solidFill>
                  <a:srgbClr val="000000"/>
                </a:solidFill>
                <a:latin typeface="Tahoma"/>
                <a:cs typeface="Tahoma"/>
              </a:rPr>
            </a:br>
            <a:r>
              <a:rPr lang="en-CA" sz="2700" b="1" i="1" dirty="0" smtClean="0">
                <a:solidFill>
                  <a:srgbClr val="FF6600"/>
                </a:solidFill>
                <a:latin typeface="Tahoma"/>
                <a:cs typeface="Tahoma"/>
              </a:rPr>
              <a:t>Summary of the Housing Needs (cont.)</a:t>
            </a:r>
            <a:endParaRPr lang="en-CA" sz="2700" b="1" dirty="0">
              <a:solidFill>
                <a:srgbClr val="FF6600"/>
              </a:solidFill>
              <a:latin typeface="Tahoma"/>
              <a:cs typeface="Tahoma"/>
            </a:endParaRPr>
          </a:p>
        </p:txBody>
      </p:sp>
      <p:sp>
        <p:nvSpPr>
          <p:cNvPr id="5" name="ZoneTexte 4"/>
          <p:cNvSpPr txBox="1"/>
          <p:nvPr/>
        </p:nvSpPr>
        <p:spPr>
          <a:xfrm>
            <a:off x="239791" y="2932464"/>
            <a:ext cx="8152664" cy="1154162"/>
          </a:xfrm>
          <a:prstGeom prst="rect">
            <a:avLst/>
          </a:prstGeom>
          <a:noFill/>
        </p:spPr>
        <p:txBody>
          <a:bodyPr wrap="square" rtlCol="0">
            <a:spAutoFit/>
          </a:bodyPr>
          <a:lstStyle/>
          <a:p>
            <a:pPr>
              <a:tabLst>
                <a:tab pos="2743200" algn="l"/>
              </a:tabLst>
            </a:pPr>
            <a:r>
              <a:rPr lang="fr-FR" sz="2300" dirty="0" smtClean="0">
                <a:solidFill>
                  <a:srgbClr val="000000"/>
                </a:solidFill>
                <a:latin typeface="Tahoma"/>
                <a:cs typeface="Tahoma"/>
              </a:rPr>
              <a:t>Infrastructures </a:t>
            </a:r>
            <a:r>
              <a:rPr lang="fr-FR" sz="2300" dirty="0">
                <a:solidFill>
                  <a:srgbClr val="000000"/>
                </a:solidFill>
                <a:latin typeface="Tahoma"/>
                <a:cs typeface="Tahoma"/>
              </a:rPr>
              <a:t>d'aqueduc, d'égout sanitaire, d'égout pluvial, de voirie et d'éclairage de rue, ou installations individuelles, pour permettre la construction de nouvelles </a:t>
            </a:r>
            <a:r>
              <a:rPr lang="fr-FR" sz="2300" dirty="0" smtClean="0">
                <a:solidFill>
                  <a:srgbClr val="000000"/>
                </a:solidFill>
                <a:latin typeface="Tahoma"/>
                <a:cs typeface="Tahoma"/>
              </a:rPr>
              <a:t>résidences</a:t>
            </a:r>
            <a:endParaRPr lang="en-CA" sz="2300" dirty="0">
              <a:solidFill>
                <a:srgbClr val="000000"/>
              </a:solidFill>
              <a:latin typeface="Tahoma"/>
              <a:cs typeface="Tahoma"/>
            </a:endParaRPr>
          </a:p>
        </p:txBody>
      </p:sp>
      <p:sp>
        <p:nvSpPr>
          <p:cNvPr id="10" name="ZoneTexte 9"/>
          <p:cNvSpPr txBox="1"/>
          <p:nvPr/>
        </p:nvSpPr>
        <p:spPr>
          <a:xfrm>
            <a:off x="239791" y="4303135"/>
            <a:ext cx="8152664" cy="1154162"/>
          </a:xfrm>
          <a:prstGeom prst="rect">
            <a:avLst/>
          </a:prstGeom>
          <a:noFill/>
        </p:spPr>
        <p:txBody>
          <a:bodyPr wrap="square" rtlCol="0">
            <a:spAutoFit/>
          </a:bodyPr>
          <a:lstStyle/>
          <a:p>
            <a:pPr>
              <a:tabLst>
                <a:tab pos="2743200" algn="l"/>
              </a:tabLst>
            </a:pPr>
            <a:r>
              <a:rPr lang="en-CA" sz="2300" i="1" dirty="0">
                <a:solidFill>
                  <a:srgbClr val="FF6600"/>
                </a:solidFill>
                <a:latin typeface="Tahoma"/>
                <a:cs typeface="Tahoma"/>
              </a:rPr>
              <a:t>Water </a:t>
            </a:r>
            <a:r>
              <a:rPr lang="en-CA" sz="2300" i="1" dirty="0" smtClean="0">
                <a:solidFill>
                  <a:srgbClr val="FF6600"/>
                </a:solidFill>
                <a:latin typeface="Tahoma"/>
                <a:cs typeface="Tahoma"/>
              </a:rPr>
              <a:t>infrastructures, </a:t>
            </a:r>
            <a:r>
              <a:rPr lang="en-CA" sz="2300" i="1" dirty="0">
                <a:solidFill>
                  <a:srgbClr val="FF6600"/>
                </a:solidFill>
                <a:latin typeface="Tahoma"/>
                <a:cs typeface="Tahoma"/>
              </a:rPr>
              <a:t>sanitary sewer, storm sewer, roads </a:t>
            </a:r>
            <a:r>
              <a:rPr lang="en-CA" sz="2300" i="1" dirty="0" smtClean="0">
                <a:solidFill>
                  <a:srgbClr val="FF6600"/>
                </a:solidFill>
                <a:latin typeface="Tahoma"/>
                <a:cs typeface="Tahoma"/>
              </a:rPr>
              <a:t/>
            </a:r>
            <a:br>
              <a:rPr lang="en-CA" sz="2300" i="1" dirty="0" smtClean="0">
                <a:solidFill>
                  <a:srgbClr val="FF6600"/>
                </a:solidFill>
                <a:latin typeface="Tahoma"/>
                <a:cs typeface="Tahoma"/>
              </a:rPr>
            </a:br>
            <a:r>
              <a:rPr lang="en-CA" sz="2300" i="1" dirty="0" smtClean="0">
                <a:solidFill>
                  <a:srgbClr val="FF6600"/>
                </a:solidFill>
                <a:latin typeface="Tahoma"/>
                <a:cs typeface="Tahoma"/>
              </a:rPr>
              <a:t>and </a:t>
            </a:r>
            <a:r>
              <a:rPr lang="en-CA" sz="2300" i="1" dirty="0">
                <a:solidFill>
                  <a:srgbClr val="FF6600"/>
                </a:solidFill>
                <a:latin typeface="Tahoma"/>
                <a:cs typeface="Tahoma"/>
              </a:rPr>
              <a:t>street lighting, or individual installations, to allow the construction of new homes</a:t>
            </a:r>
            <a:endParaRPr lang="en-CA" sz="2300" dirty="0">
              <a:solidFill>
                <a:srgbClr val="FF6600"/>
              </a:solidFill>
              <a:latin typeface="Tahoma"/>
              <a:cs typeface="Tahoma"/>
            </a:endParaRPr>
          </a:p>
        </p:txBody>
      </p:sp>
      <p:pic>
        <p:nvPicPr>
          <p:cNvPr id="7" name="Picture 2" descr="P:\HD-750\À ne pas détruire 08-01-2014\Cours 3000–3099\3000–3049\3035-APNQL, assemb.gén.annuelle juin 2015\PPT\stri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18141" y="1126667"/>
            <a:ext cx="9125860" cy="5398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Objet 8"/>
          <p:cNvGraphicFramePr>
            <a:graphicFrameLocks noChangeAspect="1"/>
          </p:cNvGraphicFramePr>
          <p:nvPr>
            <p:extLst>
              <p:ext uri="{D42A27DB-BD31-4B8C-83A1-F6EECF244321}">
                <p14:modId xmlns:p14="http://schemas.microsoft.com/office/powerpoint/2010/main" val="1319548532"/>
              </p:ext>
            </p:extLst>
          </p:nvPr>
        </p:nvGraphicFramePr>
        <p:xfrm>
          <a:off x="239503" y="1917550"/>
          <a:ext cx="8555038" cy="617537"/>
        </p:xfrm>
        <a:graphic>
          <a:graphicData uri="http://schemas.openxmlformats.org/presentationml/2006/ole">
            <mc:AlternateContent xmlns:mc="http://schemas.openxmlformats.org/markup-compatibility/2006">
              <mc:Choice xmlns:v="urn:schemas-microsoft-com:vml" Requires="v">
                <p:oleObj spid="_x0000_s32428" name="Document" r:id="rId4" imgW="6515100" imgH="469900" progId="Word.Document.12">
                  <p:embed/>
                </p:oleObj>
              </mc:Choice>
              <mc:Fallback>
                <p:oleObj name="Document" r:id="rId4" imgW="6515100" imgH="469900" progId="Word.Document.12">
                  <p:embed/>
                  <p:pic>
                    <p:nvPicPr>
                      <p:cNvPr id="0" name=""/>
                      <p:cNvPicPr/>
                      <p:nvPr/>
                    </p:nvPicPr>
                    <p:blipFill>
                      <a:blip r:embed="rId5"/>
                      <a:stretch>
                        <a:fillRect/>
                      </a:stretch>
                    </p:blipFill>
                    <p:spPr>
                      <a:xfrm>
                        <a:off x="239503" y="1917550"/>
                        <a:ext cx="8555038" cy="617537"/>
                      </a:xfrm>
                      <a:prstGeom prst="rect">
                        <a:avLst/>
                      </a:prstGeom>
                    </p:spPr>
                  </p:pic>
                </p:oleObj>
              </mc:Fallback>
            </mc:AlternateContent>
          </a:graphicData>
        </a:graphic>
      </p:graphicFrame>
      <p:pic>
        <p:nvPicPr>
          <p:cNvPr id="11" name="Picture 2" descr="C:\Users\APNQL\AppData\Local\Microsoft\Windows\Temporary Internet Files\Content.Word\APNQL Logo.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58306" y="102892"/>
            <a:ext cx="914400" cy="945931"/>
          </a:xfrm>
          <a:prstGeom prst="rect">
            <a:avLst/>
          </a:prstGeom>
          <a:noFill/>
          <a:ln>
            <a:noFill/>
          </a:ln>
        </p:spPr>
      </p:pic>
    </p:spTree>
    <p:extLst>
      <p:ext uri="{BB962C8B-B14F-4D97-AF65-F5344CB8AC3E}">
        <p14:creationId xmlns:p14="http://schemas.microsoft.com/office/powerpoint/2010/main" val="307934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095" y="169864"/>
            <a:ext cx="7602053" cy="878960"/>
          </a:xfrm>
          <a:gradFill flip="none" rotWithShape="1">
            <a:gsLst>
              <a:gs pos="0">
                <a:schemeClr val="bg1">
                  <a:lumMod val="65000"/>
                </a:schemeClr>
              </a:gs>
              <a:gs pos="100000">
                <a:srgbClr val="FFFFFF"/>
              </a:gs>
            </a:gsLst>
            <a:path path="shape">
              <a:fillToRect l="50000" t="50000" r="50000" b="50000"/>
            </a:path>
            <a:tileRect/>
          </a:gradFill>
        </p:spPr>
        <p:txBody>
          <a:bodyPr>
            <a:noAutofit/>
          </a:bodyPr>
          <a:lstStyle/>
          <a:p>
            <a:r>
              <a:rPr lang="fr-FR" sz="2500" b="1" dirty="0" smtClean="0">
                <a:solidFill>
                  <a:srgbClr val="000000"/>
                </a:solidFill>
                <a:latin typeface="Tahoma"/>
                <a:cs typeface="Tahoma"/>
              </a:rPr>
              <a:t>Cadre financier sur 5 ans – PN au Québec</a:t>
            </a:r>
            <a:br>
              <a:rPr lang="fr-FR" sz="2500" b="1" dirty="0" smtClean="0">
                <a:solidFill>
                  <a:srgbClr val="000000"/>
                </a:solidFill>
                <a:latin typeface="Tahoma"/>
                <a:cs typeface="Tahoma"/>
              </a:rPr>
            </a:br>
            <a:r>
              <a:rPr lang="en-CA" sz="2500" b="1" i="1" dirty="0" smtClean="0">
                <a:solidFill>
                  <a:srgbClr val="FF6600"/>
                </a:solidFill>
                <a:latin typeface="Tahoma"/>
                <a:cs typeface="Tahoma"/>
              </a:rPr>
              <a:t>Five-Year Financial Framework – FN in Quebec</a:t>
            </a:r>
            <a:endParaRPr lang="en-CA" sz="2500" b="1" dirty="0">
              <a:solidFill>
                <a:srgbClr val="FF6600"/>
              </a:solidFill>
              <a:latin typeface="Tahoma"/>
              <a:cs typeface="Tahoma"/>
            </a:endParaRPr>
          </a:p>
        </p:txBody>
      </p:sp>
      <p:pic>
        <p:nvPicPr>
          <p:cNvPr id="5" name="Picture 2" descr="P:\HD-750\À ne pas détruire 08-01-2014\Cours 3000–3099\3000–3049\3035-APNQL, assemb.gén.annuelle juin 2015\PPT\stri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18141" y="1117786"/>
            <a:ext cx="9125860" cy="539876"/>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3"/>
          <a:stretch>
            <a:fillRect/>
          </a:stretch>
        </p:blipFill>
        <p:spPr>
          <a:xfrm>
            <a:off x="380865" y="2205460"/>
            <a:ext cx="7830260" cy="3132104"/>
          </a:xfrm>
          <a:prstGeom prst="rect">
            <a:avLst/>
          </a:prstGeom>
        </p:spPr>
      </p:pic>
      <p:pic>
        <p:nvPicPr>
          <p:cNvPr id="8" name="Picture 2" descr="C:\Users\APNQL\AppData\Local\Microsoft\Windows\Temporary Internet Files\Content.Word\APNQL 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8306" y="102892"/>
            <a:ext cx="914400" cy="945931"/>
          </a:xfrm>
          <a:prstGeom prst="rect">
            <a:avLst/>
          </a:prstGeom>
          <a:noFill/>
          <a:ln>
            <a:noFill/>
          </a:ln>
        </p:spPr>
      </p:pic>
    </p:spTree>
    <p:extLst>
      <p:ext uri="{BB962C8B-B14F-4D97-AF65-F5344CB8AC3E}">
        <p14:creationId xmlns:p14="http://schemas.microsoft.com/office/powerpoint/2010/main" val="102868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605" y="194639"/>
            <a:ext cx="7810923" cy="914400"/>
          </a:xfrm>
          <a:gradFill flip="none" rotWithShape="1">
            <a:gsLst>
              <a:gs pos="0">
                <a:schemeClr val="bg1">
                  <a:lumMod val="65000"/>
                </a:schemeClr>
              </a:gs>
              <a:gs pos="100000">
                <a:srgbClr val="FFFFFF"/>
              </a:gs>
            </a:gsLst>
            <a:path path="shape">
              <a:fillToRect l="50000" t="50000" r="50000" b="50000"/>
            </a:path>
            <a:tileRect/>
          </a:gradFill>
        </p:spPr>
        <p:txBody>
          <a:bodyPr>
            <a:noAutofit/>
          </a:bodyPr>
          <a:lstStyle/>
          <a:p>
            <a:r>
              <a:rPr lang="fr-FR" sz="2300" b="1" dirty="0" smtClean="0">
                <a:solidFill>
                  <a:srgbClr val="000000"/>
                </a:solidFill>
                <a:latin typeface="Tahoma"/>
                <a:cs typeface="Tahoma"/>
              </a:rPr>
              <a:t>Cadre financier sur 5 ans – PN au Québec </a:t>
            </a:r>
            <a:r>
              <a:rPr lang="fr-FR" sz="1700" b="1" dirty="0" smtClean="0">
                <a:solidFill>
                  <a:srgbClr val="000000"/>
                </a:solidFill>
                <a:latin typeface="Tahoma"/>
                <a:cs typeface="Tahoma"/>
              </a:rPr>
              <a:t>(suite)</a:t>
            </a:r>
            <a:br>
              <a:rPr lang="fr-FR" sz="1700" b="1" dirty="0" smtClean="0">
                <a:solidFill>
                  <a:srgbClr val="000000"/>
                </a:solidFill>
                <a:latin typeface="Tahoma"/>
                <a:cs typeface="Tahoma"/>
              </a:rPr>
            </a:br>
            <a:r>
              <a:rPr lang="en-CA" sz="2300" b="1" i="1" dirty="0" smtClean="0">
                <a:solidFill>
                  <a:srgbClr val="FF6600"/>
                </a:solidFill>
                <a:latin typeface="Tahoma"/>
                <a:cs typeface="Tahoma"/>
              </a:rPr>
              <a:t>Five-Year Financial Framework – FN in Quebec </a:t>
            </a:r>
            <a:r>
              <a:rPr lang="en-CA" sz="1700" b="1" i="1" dirty="0">
                <a:solidFill>
                  <a:srgbClr val="FF6600"/>
                </a:solidFill>
                <a:latin typeface="Tahoma"/>
                <a:cs typeface="Tahoma"/>
              </a:rPr>
              <a:t>(</a:t>
            </a:r>
            <a:r>
              <a:rPr lang="en-CA" sz="1700" b="1" i="1" dirty="0" smtClean="0">
                <a:solidFill>
                  <a:srgbClr val="FF6600"/>
                </a:solidFill>
                <a:latin typeface="Tahoma"/>
                <a:cs typeface="Tahoma"/>
              </a:rPr>
              <a:t>cont.)</a:t>
            </a:r>
            <a:endParaRPr lang="en-CA" sz="1700" b="1" dirty="0">
              <a:solidFill>
                <a:srgbClr val="FF6600"/>
              </a:solidFill>
              <a:latin typeface="Tahoma"/>
              <a:cs typeface="Tahoma"/>
            </a:endParaRPr>
          </a:p>
        </p:txBody>
      </p:sp>
      <p:pic>
        <p:nvPicPr>
          <p:cNvPr id="5" name="Picture 2" descr="P:\HD-750\À ne pas détruire 08-01-2014\Cours 3000–3099\3000–3049\3035-APNQL, assemb.gén.annuelle juin 2015\PPT\stri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18141" y="1135548"/>
            <a:ext cx="9125860" cy="5398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02" y="1960908"/>
            <a:ext cx="6947066" cy="34840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PNQL\AppData\Local\Microsoft\Windows\Temporary Internet Files\Content.Word\APNQL 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8306" y="102892"/>
            <a:ext cx="914400" cy="945931"/>
          </a:xfrm>
          <a:prstGeom prst="rect">
            <a:avLst/>
          </a:prstGeom>
          <a:noFill/>
          <a:ln>
            <a:noFill/>
          </a:ln>
        </p:spPr>
      </p:pic>
    </p:spTree>
    <p:extLst>
      <p:ext uri="{BB962C8B-B14F-4D97-AF65-F5344CB8AC3E}">
        <p14:creationId xmlns:p14="http://schemas.microsoft.com/office/powerpoint/2010/main" val="236719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219722" y="170768"/>
            <a:ext cx="7044858" cy="914400"/>
          </a:xfrm>
          <a:gradFill flip="none" rotWithShape="1">
            <a:gsLst>
              <a:gs pos="0">
                <a:schemeClr val="bg1">
                  <a:lumMod val="65000"/>
                </a:schemeClr>
              </a:gs>
              <a:gs pos="100000">
                <a:srgbClr val="FFFFFF"/>
              </a:gs>
            </a:gsLst>
            <a:path path="shape">
              <a:fillToRect l="50000" t="50000" r="50000" b="50000"/>
            </a:path>
            <a:tileRect/>
          </a:gradFill>
        </p:spPr>
        <p:txBody>
          <a:bodyPr anchor="t">
            <a:noAutofit/>
          </a:bodyPr>
          <a:lstStyle/>
          <a:p>
            <a:r>
              <a:rPr lang="fr-FR" sz="2800" b="1" dirty="0" smtClean="0">
                <a:solidFill>
                  <a:srgbClr val="000000"/>
                </a:solidFill>
                <a:latin typeface="Tahoma"/>
                <a:cs typeface="Tahoma"/>
              </a:rPr>
              <a:t>Tendance avec le statu quo</a:t>
            </a:r>
            <a:br>
              <a:rPr lang="fr-FR" sz="2800" b="1" dirty="0" smtClean="0">
                <a:solidFill>
                  <a:srgbClr val="000000"/>
                </a:solidFill>
                <a:latin typeface="Tahoma"/>
                <a:cs typeface="Tahoma"/>
              </a:rPr>
            </a:br>
            <a:r>
              <a:rPr lang="en-CA" sz="2800" b="1" i="1" dirty="0" smtClean="0">
                <a:solidFill>
                  <a:srgbClr val="FF6600"/>
                </a:solidFill>
                <a:latin typeface="Tahoma"/>
                <a:cs typeface="Tahoma"/>
              </a:rPr>
              <a:t>Trend with Status Quo</a:t>
            </a:r>
            <a:endParaRPr lang="en-CA" sz="2800" b="1" i="1" dirty="0">
              <a:solidFill>
                <a:srgbClr val="FF6600"/>
              </a:solidFill>
              <a:latin typeface="Tahoma"/>
              <a:cs typeface="Tahoma"/>
            </a:endParaRPr>
          </a:p>
        </p:txBody>
      </p:sp>
      <p:sp>
        <p:nvSpPr>
          <p:cNvPr id="9" name="ZoneTexte 8"/>
          <p:cNvSpPr txBox="1"/>
          <p:nvPr/>
        </p:nvSpPr>
        <p:spPr>
          <a:xfrm>
            <a:off x="451422" y="1905972"/>
            <a:ext cx="2514255" cy="615553"/>
          </a:xfrm>
          <a:prstGeom prst="rect">
            <a:avLst/>
          </a:prstGeom>
          <a:noFill/>
        </p:spPr>
        <p:txBody>
          <a:bodyPr wrap="none" rtlCol="0">
            <a:spAutoFit/>
          </a:bodyPr>
          <a:lstStyle/>
          <a:p>
            <a:pPr algn="ctr"/>
            <a:r>
              <a:rPr lang="fr-CA" sz="1700" b="1" dirty="0" smtClean="0">
                <a:solidFill>
                  <a:srgbClr val="000000"/>
                </a:solidFill>
                <a:latin typeface="Tahoma"/>
                <a:cs typeface="Tahoma"/>
              </a:rPr>
              <a:t>Secteur sous-financé</a:t>
            </a:r>
          </a:p>
          <a:p>
            <a:pPr algn="ctr"/>
            <a:r>
              <a:rPr lang="en-CA" sz="1700" b="1" i="1" dirty="0" smtClean="0">
                <a:solidFill>
                  <a:srgbClr val="FF6600"/>
                </a:solidFill>
                <a:latin typeface="Tahoma"/>
                <a:cs typeface="Tahoma"/>
              </a:rPr>
              <a:t>Under-funded sector</a:t>
            </a:r>
            <a:endParaRPr lang="en-CA" sz="1700" b="1" i="1" dirty="0">
              <a:solidFill>
                <a:srgbClr val="FF6600"/>
              </a:solidFill>
              <a:latin typeface="Tahoma"/>
              <a:cs typeface="Tahoma"/>
            </a:endParaRPr>
          </a:p>
        </p:txBody>
      </p:sp>
      <p:sp>
        <p:nvSpPr>
          <p:cNvPr id="11" name="ZoneTexte 10"/>
          <p:cNvSpPr txBox="1"/>
          <p:nvPr/>
        </p:nvSpPr>
        <p:spPr>
          <a:xfrm>
            <a:off x="4583848" y="1905972"/>
            <a:ext cx="4045054" cy="615553"/>
          </a:xfrm>
          <a:prstGeom prst="rect">
            <a:avLst/>
          </a:prstGeom>
          <a:noFill/>
        </p:spPr>
        <p:txBody>
          <a:bodyPr wrap="none" rtlCol="0">
            <a:spAutoFit/>
          </a:bodyPr>
          <a:lstStyle/>
          <a:p>
            <a:pPr algn="ctr"/>
            <a:r>
              <a:rPr lang="fr-CA" sz="1700" b="1" dirty="0" smtClean="0">
                <a:solidFill>
                  <a:srgbClr val="000000"/>
                </a:solidFill>
                <a:latin typeface="Tahoma"/>
                <a:cs typeface="Tahoma"/>
              </a:rPr>
              <a:t>Besoins importants et grandissants</a:t>
            </a:r>
          </a:p>
          <a:p>
            <a:pPr algn="ctr"/>
            <a:r>
              <a:rPr lang="en-CA" sz="1700" b="1" i="1" dirty="0" smtClean="0">
                <a:solidFill>
                  <a:srgbClr val="FF6600"/>
                </a:solidFill>
                <a:latin typeface="Tahoma"/>
                <a:cs typeface="Tahoma"/>
              </a:rPr>
              <a:t>Important and growing needs</a:t>
            </a:r>
            <a:endParaRPr lang="en-CA" sz="1700" b="1" i="1" dirty="0">
              <a:solidFill>
                <a:srgbClr val="FF6600"/>
              </a:solidFill>
              <a:latin typeface="Tahoma"/>
              <a:cs typeface="Tahoma"/>
            </a:endParaRPr>
          </a:p>
        </p:txBody>
      </p:sp>
      <p:pic>
        <p:nvPicPr>
          <p:cNvPr id="13" name="Picture 2" descr="P:\HD-750\À ne pas détruire 08-01-2014\Cours 3000–3099\3000–3049\3035-APNQL, assemb.gén.annuelle juin 2015\PPT\stri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18141" y="1108905"/>
            <a:ext cx="9125860" cy="539876"/>
          </a:xfrm>
          <a:prstGeom prst="rect">
            <a:avLst/>
          </a:prstGeom>
          <a:noFill/>
          <a:extLst>
            <a:ext uri="{909E8E84-426E-40dd-AFC4-6F175D3DCCD1}">
              <a14:hiddenFill xmlns:a14="http://schemas.microsoft.com/office/drawing/2010/main">
                <a:solidFill>
                  <a:srgbClr val="FFFFFF"/>
                </a:solidFill>
              </a14:hiddenFill>
            </a:ext>
          </a:extLst>
        </p:spPr>
      </p:pic>
      <p:sp>
        <p:nvSpPr>
          <p:cNvPr id="14" name="Flèche vers la droite 13"/>
          <p:cNvSpPr/>
          <p:nvPr/>
        </p:nvSpPr>
        <p:spPr>
          <a:xfrm rot="2748340">
            <a:off x="1008974" y="3170878"/>
            <a:ext cx="995680" cy="660400"/>
          </a:xfrm>
          <a:prstGeom prst="rightArrow">
            <a:avLst>
              <a:gd name="adj1" fmla="val 40197"/>
              <a:gd name="adj2" fmla="val 50000"/>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15" name="Flèche vers la droite 14"/>
          <p:cNvSpPr/>
          <p:nvPr/>
        </p:nvSpPr>
        <p:spPr>
          <a:xfrm rot="8047418">
            <a:off x="5926414" y="3171013"/>
            <a:ext cx="995680" cy="660400"/>
          </a:xfrm>
          <a:prstGeom prst="rightArrow">
            <a:avLst>
              <a:gd name="adj1" fmla="val 40197"/>
              <a:gd name="adj2" fmla="val 50000"/>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grpSp>
        <p:nvGrpSpPr>
          <p:cNvPr id="16" name="Group 1"/>
          <p:cNvGrpSpPr>
            <a:grpSpLocks/>
          </p:cNvGrpSpPr>
          <p:nvPr/>
        </p:nvGrpSpPr>
        <p:grpSpPr bwMode="auto">
          <a:xfrm>
            <a:off x="2113646" y="2533225"/>
            <a:ext cx="3672408" cy="3672408"/>
            <a:chOff x="4727" y="6312"/>
            <a:chExt cx="2880" cy="2880"/>
          </a:xfrm>
        </p:grpSpPr>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 y="6312"/>
              <a:ext cx="2880" cy="2880"/>
            </a:xfrm>
            <a:prstGeom prst="rect">
              <a:avLst/>
            </a:prstGeom>
            <a:noFill/>
            <a:extLst>
              <a:ext uri="{909E8E84-426E-40dd-AFC4-6F175D3DCCD1}">
                <a14:hiddenFill xmlns:a14="http://schemas.microsoft.com/office/drawing/2010/main">
                  <a:solidFill>
                    <a:srgbClr val="FFFFFF"/>
                  </a:solidFill>
                </a14:hiddenFill>
              </a:ext>
            </a:extLst>
          </p:spPr>
        </p:pic>
        <p:sp>
          <p:nvSpPr>
            <p:cNvPr id="18" name="WordArt 3"/>
            <p:cNvSpPr>
              <a:spLocks noChangeArrowheads="1" noChangeShapeType="1" noTextEdit="1"/>
            </p:cNvSpPr>
            <p:nvPr/>
          </p:nvSpPr>
          <p:spPr bwMode="auto">
            <a:xfrm>
              <a:off x="5037" y="6481"/>
              <a:ext cx="2248" cy="1445"/>
            </a:xfrm>
            <a:prstGeom prst="rect">
              <a:avLst/>
            </a:prstGeom>
            <a:extLst>
              <a:ext uri="{AF507438-7753-43e0-B8FC-AC1667EBCBE1}">
                <a14:hiddenEffects xmlns:a14="http://schemas.microsoft.com/office/drawing/2010/main">
                  <a:effectLst/>
                </a14:hiddenEffects>
              </a:ext>
            </a:extLst>
          </p:spPr>
          <p:txBody>
            <a:bodyPr wrap="none" fromWordArt="1">
              <a:prstTxWarp prst="textArchUp">
                <a:avLst>
                  <a:gd name="adj" fmla="val 11401762"/>
                </a:avLst>
              </a:prstTxWarp>
            </a:bodyPr>
            <a:lstStyle/>
            <a:p>
              <a:pPr algn="ctr" rtl="0">
                <a:buNone/>
              </a:pPr>
              <a:r>
                <a:rPr lang="fr-CA" sz="1400" b="1" kern="10" spc="0" dirty="0" smtClean="0">
                  <a:ln w="9525">
                    <a:solidFill>
                      <a:srgbClr val="000000"/>
                    </a:solidFill>
                    <a:round/>
                    <a:headEnd/>
                    <a:tailEnd/>
                  </a:ln>
                  <a:solidFill>
                    <a:srgbClr val="000000"/>
                  </a:solidFill>
                  <a:effectLst/>
                  <a:latin typeface="Arial"/>
                  <a:ea typeface="Arial"/>
                  <a:cs typeface="Arial"/>
                </a:rPr>
                <a:t>Besoins / </a:t>
              </a:r>
              <a:r>
                <a:rPr lang="fr-CA" sz="1400" b="1" kern="10" spc="0" dirty="0" smtClean="0">
                  <a:ln w="9525">
                    <a:solidFill>
                      <a:srgbClr val="000000"/>
                    </a:solidFill>
                    <a:round/>
                    <a:headEnd/>
                    <a:tailEnd/>
                  </a:ln>
                  <a:solidFill>
                    <a:srgbClr val="000000"/>
                  </a:solidFill>
                  <a:effectLst/>
                  <a:latin typeface="Arial"/>
                  <a:ea typeface="Arial"/>
                  <a:cs typeface="Arial"/>
                </a:rPr>
                <a:t>Needs</a:t>
              </a:r>
              <a:r>
                <a:rPr lang="fr-CA" sz="1400" b="1" kern="10" spc="0" dirty="0" smtClean="0">
                  <a:ln w="9525">
                    <a:solidFill>
                      <a:srgbClr val="000000"/>
                    </a:solidFill>
                    <a:round/>
                    <a:headEnd/>
                    <a:tailEnd/>
                  </a:ln>
                  <a:solidFill>
                    <a:srgbClr val="000000"/>
                  </a:solidFill>
                  <a:effectLst/>
                  <a:latin typeface="Arial"/>
                  <a:ea typeface="Arial"/>
                  <a:cs typeface="Arial"/>
                </a:rPr>
                <a:t> 2022</a:t>
              </a:r>
              <a:endParaRPr lang="fr-CA" sz="1400" b="1" kern="10" spc="0" dirty="0">
                <a:ln w="9525">
                  <a:solidFill>
                    <a:srgbClr val="000000"/>
                  </a:solidFill>
                  <a:round/>
                  <a:headEnd/>
                  <a:tailEnd/>
                </a:ln>
                <a:solidFill>
                  <a:srgbClr val="000000"/>
                </a:solidFill>
                <a:effectLst/>
                <a:latin typeface="Arial"/>
                <a:ea typeface="Arial"/>
                <a:cs typeface="Arial"/>
              </a:endParaRPr>
            </a:p>
          </p:txBody>
        </p:sp>
        <p:sp>
          <p:nvSpPr>
            <p:cNvPr id="19" name="WordArt 4"/>
            <p:cNvSpPr>
              <a:spLocks noChangeArrowheads="1" noChangeShapeType="1" noTextEdit="1"/>
            </p:cNvSpPr>
            <p:nvPr/>
          </p:nvSpPr>
          <p:spPr bwMode="auto">
            <a:xfrm>
              <a:off x="5217" y="6841"/>
              <a:ext cx="1880" cy="1921"/>
            </a:xfrm>
            <a:prstGeom prst="rect">
              <a:avLst/>
            </a:prstGeom>
            <a:extLst>
              <a:ext uri="{AF507438-7753-43e0-B8FC-AC1667EBCBE1}">
                <a14:hiddenEffects xmlns:a14="http://schemas.microsoft.com/office/drawing/2010/main">
                  <a:effectLst/>
                </a14:hiddenEffects>
              </a:ext>
            </a:extLst>
          </p:spPr>
          <p:txBody>
            <a:bodyPr wrap="none" fromWordArt="1">
              <a:prstTxWarp prst="textArchUp">
                <a:avLst>
                  <a:gd name="adj" fmla="val 11775234"/>
                </a:avLst>
              </a:prstTxWarp>
            </a:bodyPr>
            <a:lstStyle/>
            <a:p>
              <a:pPr algn="ctr" rtl="0">
                <a:buNone/>
              </a:pPr>
              <a:r>
                <a:rPr lang="fr-CA" sz="1400" b="1" kern="10" spc="0" dirty="0" smtClean="0">
                  <a:ln w="9525">
                    <a:solidFill>
                      <a:srgbClr val="000000"/>
                    </a:solidFill>
                    <a:round/>
                    <a:headEnd/>
                    <a:tailEnd/>
                  </a:ln>
                  <a:solidFill>
                    <a:srgbClr val="000000"/>
                  </a:solidFill>
                  <a:effectLst/>
                  <a:latin typeface="Arial"/>
                  <a:ea typeface="Arial"/>
                  <a:cs typeface="Arial"/>
                </a:rPr>
                <a:t>Besoins / </a:t>
              </a:r>
              <a:r>
                <a:rPr lang="fr-CA" sz="1400" b="1" kern="10" spc="0" dirty="0" smtClean="0">
                  <a:ln w="9525">
                    <a:solidFill>
                      <a:srgbClr val="000000"/>
                    </a:solidFill>
                    <a:round/>
                    <a:headEnd/>
                    <a:tailEnd/>
                  </a:ln>
                  <a:solidFill>
                    <a:srgbClr val="000000"/>
                  </a:solidFill>
                  <a:effectLst/>
                  <a:latin typeface="Arial"/>
                  <a:ea typeface="Arial"/>
                  <a:cs typeface="Arial"/>
                </a:rPr>
                <a:t>Needs</a:t>
              </a:r>
              <a:r>
                <a:rPr lang="fr-CA" sz="1400" b="1" kern="10" spc="0" dirty="0" smtClean="0">
                  <a:ln w="9525">
                    <a:solidFill>
                      <a:srgbClr val="000000"/>
                    </a:solidFill>
                    <a:round/>
                    <a:headEnd/>
                    <a:tailEnd/>
                  </a:ln>
                  <a:solidFill>
                    <a:srgbClr val="000000"/>
                  </a:solidFill>
                  <a:effectLst/>
                  <a:latin typeface="Arial"/>
                  <a:ea typeface="Arial"/>
                  <a:cs typeface="Arial"/>
                </a:rPr>
                <a:t> 2017</a:t>
              </a:r>
              <a:endParaRPr lang="fr-CA" sz="1400" b="1" kern="10" spc="0" dirty="0">
                <a:ln w="9525">
                  <a:solidFill>
                    <a:srgbClr val="000000"/>
                  </a:solidFill>
                  <a:round/>
                  <a:headEnd/>
                  <a:tailEnd/>
                </a:ln>
                <a:solidFill>
                  <a:srgbClr val="000000"/>
                </a:solidFill>
                <a:effectLst/>
                <a:latin typeface="Arial"/>
                <a:ea typeface="Arial"/>
                <a:cs typeface="Arial"/>
              </a:endParaRPr>
            </a:p>
          </p:txBody>
        </p:sp>
        <p:sp>
          <p:nvSpPr>
            <p:cNvPr id="20" name="WordArt 5"/>
            <p:cNvSpPr>
              <a:spLocks noChangeArrowheads="1" noChangeShapeType="1" noTextEdit="1"/>
            </p:cNvSpPr>
            <p:nvPr/>
          </p:nvSpPr>
          <p:spPr bwMode="auto">
            <a:xfrm>
              <a:off x="5577" y="7201"/>
              <a:ext cx="1180" cy="1492"/>
            </a:xfrm>
            <a:prstGeom prst="rect">
              <a:avLst/>
            </a:prstGeom>
            <a:extLst>
              <a:ext uri="{AF507438-7753-43e0-B8FC-AC1667EBCBE1}">
                <a14:hiddenEffects xmlns:a14="http://schemas.microsoft.com/office/drawing/2010/main">
                  <a:effectLst/>
                </a14:hiddenEffects>
              </a:ext>
            </a:extLst>
          </p:spPr>
          <p:txBody>
            <a:bodyPr wrap="none" fromWordArt="1">
              <a:prstTxWarp prst="textArchUp">
                <a:avLst>
                  <a:gd name="adj" fmla="val 11990265"/>
                </a:avLst>
              </a:prstTxWarp>
            </a:bodyPr>
            <a:lstStyle/>
            <a:p>
              <a:pPr algn="ctr" rtl="0">
                <a:buNone/>
              </a:pPr>
              <a:r>
                <a:rPr lang="fr-CA" sz="1400" b="1" kern="10" spc="0" dirty="0" smtClean="0">
                  <a:ln w="9525">
                    <a:solidFill>
                      <a:srgbClr val="000000"/>
                    </a:solidFill>
                    <a:round/>
                    <a:headEnd/>
                    <a:tailEnd/>
                  </a:ln>
                  <a:solidFill>
                    <a:srgbClr val="000000"/>
                  </a:solidFill>
                  <a:effectLst/>
                  <a:latin typeface="Arial"/>
                  <a:ea typeface="Arial"/>
                  <a:cs typeface="Arial"/>
                </a:rPr>
                <a:t>Besoins / </a:t>
              </a:r>
              <a:r>
                <a:rPr lang="fr-CA" sz="1400" b="1" kern="10" spc="0" dirty="0" smtClean="0">
                  <a:ln w="9525">
                    <a:solidFill>
                      <a:srgbClr val="000000"/>
                    </a:solidFill>
                    <a:round/>
                    <a:headEnd/>
                    <a:tailEnd/>
                  </a:ln>
                  <a:solidFill>
                    <a:srgbClr val="000000"/>
                  </a:solidFill>
                  <a:effectLst/>
                  <a:latin typeface="Arial"/>
                  <a:ea typeface="Arial"/>
                  <a:cs typeface="Arial"/>
                </a:rPr>
                <a:t>Needs</a:t>
              </a:r>
              <a:r>
                <a:rPr lang="fr-CA" sz="1400" b="1" kern="10" spc="0" dirty="0" smtClean="0">
                  <a:ln w="9525">
                    <a:solidFill>
                      <a:srgbClr val="000000"/>
                    </a:solidFill>
                    <a:round/>
                    <a:headEnd/>
                    <a:tailEnd/>
                  </a:ln>
                  <a:solidFill>
                    <a:srgbClr val="000000"/>
                  </a:solidFill>
                  <a:effectLst/>
                  <a:latin typeface="Arial"/>
                  <a:ea typeface="Arial"/>
                  <a:cs typeface="Arial"/>
                </a:rPr>
                <a:t> 2012</a:t>
              </a:r>
              <a:endParaRPr lang="fr-CA" sz="1400" b="1" kern="10" spc="0" dirty="0">
                <a:ln w="9525">
                  <a:solidFill>
                    <a:srgbClr val="000000"/>
                  </a:solidFill>
                  <a:round/>
                  <a:headEnd/>
                  <a:tailEnd/>
                </a:ln>
                <a:solidFill>
                  <a:srgbClr val="000000"/>
                </a:solidFill>
                <a:effectLst/>
                <a:latin typeface="Arial"/>
                <a:ea typeface="Arial"/>
                <a:cs typeface="Arial"/>
              </a:endParaRPr>
            </a:p>
          </p:txBody>
        </p:sp>
      </p:grpSp>
      <p:pic>
        <p:nvPicPr>
          <p:cNvPr id="23" name="Picture 2" descr="C:\Users\APNQL\AppData\Local\Microsoft\Windows\Temporary Internet Files\Content.Word\APNQL 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8306" y="102892"/>
            <a:ext cx="914400" cy="945931"/>
          </a:xfrm>
          <a:prstGeom prst="rect">
            <a:avLst/>
          </a:prstGeom>
          <a:noFill/>
          <a:ln>
            <a:noFill/>
          </a:ln>
        </p:spPr>
      </p:pic>
    </p:spTree>
    <p:extLst>
      <p:ext uri="{BB962C8B-B14F-4D97-AF65-F5344CB8AC3E}">
        <p14:creationId xmlns:p14="http://schemas.microsoft.com/office/powerpoint/2010/main" val="12728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8740" y="175118"/>
            <a:ext cx="7273457" cy="914400"/>
          </a:xfrm>
          <a:gradFill flip="none" rotWithShape="1">
            <a:gsLst>
              <a:gs pos="0">
                <a:schemeClr val="bg1">
                  <a:lumMod val="65000"/>
                </a:schemeClr>
              </a:gs>
              <a:gs pos="100000">
                <a:srgbClr val="FFFFFF"/>
              </a:gs>
            </a:gsLst>
            <a:path path="shape">
              <a:fillToRect l="50000" t="50000" r="50000" b="50000"/>
            </a:path>
            <a:tileRect/>
          </a:gradFill>
        </p:spPr>
        <p:txBody>
          <a:bodyPr anchor="t">
            <a:normAutofit/>
          </a:bodyPr>
          <a:lstStyle/>
          <a:p>
            <a:r>
              <a:rPr lang="fr-FR" sz="2400" b="1" dirty="0" smtClean="0">
                <a:solidFill>
                  <a:srgbClr val="000000"/>
                </a:solidFill>
                <a:latin typeface="Tahoma"/>
                <a:cs typeface="Tahoma"/>
              </a:rPr>
              <a:t>Origine du rapport sur les besoins en logement</a:t>
            </a:r>
            <a:r>
              <a:rPr lang="fr-FR" sz="2400" b="1" dirty="0">
                <a:solidFill>
                  <a:srgbClr val="254061"/>
                </a:solidFill>
                <a:latin typeface="Tahoma"/>
                <a:cs typeface="Tahoma"/>
              </a:rPr>
              <a:t/>
            </a:r>
            <a:br>
              <a:rPr lang="fr-FR" sz="2400" b="1" dirty="0">
                <a:solidFill>
                  <a:srgbClr val="254061"/>
                </a:solidFill>
                <a:latin typeface="Tahoma"/>
                <a:cs typeface="Tahoma"/>
              </a:rPr>
            </a:br>
            <a:r>
              <a:rPr lang="en-CA" sz="2400" b="1" i="1" dirty="0" smtClean="0">
                <a:solidFill>
                  <a:srgbClr val="FF6600"/>
                </a:solidFill>
                <a:latin typeface="Tahoma"/>
                <a:cs typeface="Tahoma"/>
              </a:rPr>
              <a:t>Origin of the Report on the Housing Needs</a:t>
            </a:r>
            <a:endParaRPr lang="en-CA" sz="2400" b="1" i="1" dirty="0">
              <a:solidFill>
                <a:srgbClr val="FF6600"/>
              </a:solidFill>
              <a:latin typeface="Tahoma"/>
              <a:cs typeface="Tahoma"/>
            </a:endParaRPr>
          </a:p>
        </p:txBody>
      </p:sp>
      <p:sp>
        <p:nvSpPr>
          <p:cNvPr id="4" name="Titre 1"/>
          <p:cNvSpPr txBox="1">
            <a:spLocks/>
          </p:cNvSpPr>
          <p:nvPr/>
        </p:nvSpPr>
        <p:spPr>
          <a:xfrm>
            <a:off x="1086420" y="1739938"/>
            <a:ext cx="7613535" cy="2301122"/>
          </a:xfrm>
          <a:prstGeom prst="rect">
            <a:avLst/>
          </a:prstGeom>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fr-FR" sz="2300" dirty="0" smtClean="0">
              <a:solidFill>
                <a:srgbClr val="254061"/>
              </a:solidFill>
              <a:latin typeface="Tahoma"/>
              <a:cs typeface="Tahoma"/>
            </a:endParaRPr>
          </a:p>
          <a:p>
            <a:pPr marL="230188" indent="-230188" algn="l"/>
            <a:r>
              <a:rPr lang="fr-FR" sz="2300" dirty="0" smtClean="0">
                <a:solidFill>
                  <a:srgbClr val="000000"/>
                </a:solidFill>
                <a:latin typeface="Tahoma"/>
                <a:cs typeface="Tahoma"/>
              </a:rPr>
              <a:t>–  Crise du logement / </a:t>
            </a:r>
            <a:r>
              <a:rPr lang="fr-FR" sz="2300" i="1" dirty="0" smtClean="0">
                <a:solidFill>
                  <a:srgbClr val="000000"/>
                </a:solidFill>
                <a:latin typeface="Tahoma"/>
                <a:cs typeface="Tahoma"/>
              </a:rPr>
              <a:t> </a:t>
            </a:r>
            <a:r>
              <a:rPr lang="en-CA" sz="2300" i="1" dirty="0" smtClean="0">
                <a:solidFill>
                  <a:srgbClr val="FF6600"/>
                </a:solidFill>
                <a:latin typeface="Tahoma"/>
                <a:cs typeface="Tahoma"/>
              </a:rPr>
              <a:t>Housing crisis</a:t>
            </a:r>
          </a:p>
          <a:p>
            <a:pPr marL="230188" indent="-230188" algn="l"/>
            <a:r>
              <a:rPr lang="fr-FR" sz="2300" dirty="0" smtClean="0">
                <a:solidFill>
                  <a:srgbClr val="000000"/>
                </a:solidFill>
                <a:latin typeface="Tahoma"/>
                <a:cs typeface="Tahoma"/>
              </a:rPr>
              <a:t>–  </a:t>
            </a:r>
            <a:r>
              <a:rPr lang="fr-FR" sz="2300" dirty="0">
                <a:solidFill>
                  <a:srgbClr val="000000"/>
                </a:solidFill>
                <a:latin typeface="Tahoma"/>
                <a:cs typeface="Tahoma"/>
              </a:rPr>
              <a:t>Priorité des </a:t>
            </a:r>
            <a:r>
              <a:rPr lang="fr-FR" sz="2300" dirty="0" smtClean="0">
                <a:solidFill>
                  <a:srgbClr val="000000"/>
                </a:solidFill>
                <a:latin typeface="Tahoma"/>
                <a:cs typeface="Tahoma"/>
              </a:rPr>
              <a:t>Chefs </a:t>
            </a:r>
            <a:r>
              <a:rPr lang="fr-FR" sz="2300" dirty="0">
                <a:solidFill>
                  <a:srgbClr val="000000"/>
                </a:solidFill>
                <a:latin typeface="Tahoma"/>
                <a:cs typeface="Tahoma"/>
              </a:rPr>
              <a:t>/ </a:t>
            </a:r>
            <a:r>
              <a:rPr lang="en-CA" sz="2300" i="1" dirty="0">
                <a:solidFill>
                  <a:srgbClr val="FF6600"/>
                </a:solidFill>
                <a:latin typeface="Tahoma"/>
                <a:cs typeface="Tahoma"/>
              </a:rPr>
              <a:t>Priority of the </a:t>
            </a:r>
            <a:r>
              <a:rPr lang="en-CA" sz="2300" i="1" dirty="0" smtClean="0">
                <a:solidFill>
                  <a:srgbClr val="FF6600"/>
                </a:solidFill>
                <a:latin typeface="Tahoma"/>
                <a:cs typeface="Tahoma"/>
              </a:rPr>
              <a:t>Chiefs</a:t>
            </a:r>
          </a:p>
          <a:p>
            <a:pPr marL="230188" indent="-230188" algn="l"/>
            <a:r>
              <a:rPr lang="fr-FR" sz="2300" dirty="0" smtClean="0">
                <a:solidFill>
                  <a:srgbClr val="000000"/>
                </a:solidFill>
                <a:latin typeface="Tahoma"/>
                <a:cs typeface="Tahoma"/>
              </a:rPr>
              <a:t>–  </a:t>
            </a:r>
            <a:r>
              <a:rPr lang="fr-FR" sz="2300" dirty="0">
                <a:solidFill>
                  <a:srgbClr val="000000"/>
                </a:solidFill>
                <a:latin typeface="Tahoma"/>
                <a:cs typeface="Tahoma"/>
              </a:rPr>
              <a:t>Nécessité de données fiables / </a:t>
            </a:r>
            <a:r>
              <a:rPr lang="en-CA" sz="2300" i="1" dirty="0">
                <a:solidFill>
                  <a:srgbClr val="FF6600"/>
                </a:solidFill>
                <a:latin typeface="Tahoma"/>
                <a:cs typeface="Tahoma"/>
              </a:rPr>
              <a:t>Need for </a:t>
            </a:r>
            <a:r>
              <a:rPr lang="en-CA" sz="2300" i="1" dirty="0" smtClean="0">
                <a:solidFill>
                  <a:srgbClr val="FF6600"/>
                </a:solidFill>
                <a:latin typeface="Tahoma"/>
                <a:cs typeface="Tahoma"/>
              </a:rPr>
              <a:t>reliable data</a:t>
            </a:r>
          </a:p>
          <a:p>
            <a:pPr marL="230188" indent="-230188" algn="l"/>
            <a:r>
              <a:rPr lang="fr-FR" sz="2300" dirty="0" smtClean="0">
                <a:solidFill>
                  <a:srgbClr val="000000"/>
                </a:solidFill>
                <a:latin typeface="Tahoma"/>
                <a:cs typeface="Tahoma"/>
              </a:rPr>
              <a:t>–  </a:t>
            </a:r>
            <a:r>
              <a:rPr lang="fr-FR" sz="2300" dirty="0">
                <a:solidFill>
                  <a:srgbClr val="000000"/>
                </a:solidFill>
                <a:latin typeface="Tahoma"/>
                <a:cs typeface="Tahoma"/>
              </a:rPr>
              <a:t>Le rapport confirme l’état de </a:t>
            </a:r>
            <a:r>
              <a:rPr lang="fr-FR" sz="2300" dirty="0" smtClean="0">
                <a:solidFill>
                  <a:srgbClr val="000000"/>
                </a:solidFill>
                <a:latin typeface="Tahoma"/>
                <a:cs typeface="Tahoma"/>
              </a:rPr>
              <a:t>crise / </a:t>
            </a:r>
            <a:r>
              <a:rPr lang="en-CA" sz="2300" i="1" dirty="0" smtClean="0">
                <a:solidFill>
                  <a:srgbClr val="FF6600"/>
                </a:solidFill>
                <a:latin typeface="Tahoma"/>
                <a:cs typeface="Tahoma"/>
              </a:rPr>
              <a:t>The report</a:t>
            </a:r>
            <a:br>
              <a:rPr lang="en-CA" sz="2300" i="1" dirty="0" smtClean="0">
                <a:solidFill>
                  <a:srgbClr val="FF6600"/>
                </a:solidFill>
                <a:latin typeface="Tahoma"/>
                <a:cs typeface="Tahoma"/>
              </a:rPr>
            </a:br>
            <a:r>
              <a:rPr lang="en-CA" sz="2300" i="1" dirty="0" smtClean="0">
                <a:solidFill>
                  <a:srgbClr val="FF6600"/>
                </a:solidFill>
                <a:latin typeface="Tahoma"/>
                <a:cs typeface="Tahoma"/>
              </a:rPr>
              <a:t> confirms </a:t>
            </a:r>
            <a:r>
              <a:rPr lang="en-CA" sz="2300" i="1" dirty="0">
                <a:solidFill>
                  <a:srgbClr val="FF6600"/>
                </a:solidFill>
                <a:latin typeface="Tahoma"/>
                <a:cs typeface="Tahoma"/>
              </a:rPr>
              <a:t>the </a:t>
            </a:r>
            <a:r>
              <a:rPr lang="en-CA" sz="2300" i="1" dirty="0" smtClean="0">
                <a:solidFill>
                  <a:srgbClr val="FF6600"/>
                </a:solidFill>
                <a:latin typeface="Tahoma"/>
                <a:cs typeface="Tahoma"/>
              </a:rPr>
              <a:t>crisis situation</a:t>
            </a:r>
            <a:endParaRPr lang="en-CA" sz="2300" dirty="0">
              <a:solidFill>
                <a:srgbClr val="FF6600"/>
              </a:solidFill>
              <a:latin typeface="Tahoma"/>
              <a:cs typeface="Tahoma"/>
            </a:endParaRPr>
          </a:p>
          <a:p>
            <a:pPr marL="230188" indent="-230188" algn="l"/>
            <a:endParaRPr lang="en-CA" sz="2400" dirty="0" smtClean="0">
              <a:solidFill>
                <a:srgbClr val="FF0000"/>
              </a:solidFill>
              <a:latin typeface="Tahoma"/>
              <a:cs typeface="Tahoma"/>
            </a:endParaRPr>
          </a:p>
        </p:txBody>
      </p:sp>
      <p:sp>
        <p:nvSpPr>
          <p:cNvPr id="5" name="Titre 1"/>
          <p:cNvSpPr txBox="1">
            <a:spLocks/>
          </p:cNvSpPr>
          <p:nvPr/>
        </p:nvSpPr>
        <p:spPr>
          <a:xfrm>
            <a:off x="1530474" y="2051757"/>
            <a:ext cx="6697641" cy="63635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CA" sz="2400" b="1" dirty="0" smtClean="0">
              <a:solidFill>
                <a:srgbClr val="FF0000"/>
              </a:solidFill>
              <a:latin typeface="Times New Roman"/>
              <a:cs typeface="Times New Roman"/>
            </a:endParaRPr>
          </a:p>
        </p:txBody>
      </p:sp>
      <p:sp>
        <p:nvSpPr>
          <p:cNvPr id="6" name="Titre 1"/>
          <p:cNvSpPr txBox="1">
            <a:spLocks/>
          </p:cNvSpPr>
          <p:nvPr/>
        </p:nvSpPr>
        <p:spPr>
          <a:xfrm>
            <a:off x="1530465" y="2690581"/>
            <a:ext cx="7148442" cy="4746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tabLst>
                <a:tab pos="338138" algn="l"/>
              </a:tabLst>
            </a:pPr>
            <a:endParaRPr lang="en-CA" sz="2400" b="1" i="1" dirty="0" smtClean="0">
              <a:solidFill>
                <a:srgbClr val="FF0000"/>
              </a:solidFill>
              <a:latin typeface="Times New Roman"/>
              <a:cs typeface="Times New Roman"/>
            </a:endParaRPr>
          </a:p>
        </p:txBody>
      </p:sp>
      <p:sp>
        <p:nvSpPr>
          <p:cNvPr id="11" name="Titre 1"/>
          <p:cNvSpPr txBox="1">
            <a:spLocks/>
          </p:cNvSpPr>
          <p:nvPr/>
        </p:nvSpPr>
        <p:spPr>
          <a:xfrm>
            <a:off x="1086415" y="4034829"/>
            <a:ext cx="7148442" cy="81560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30188" indent="-230188" algn="l"/>
            <a:r>
              <a:rPr lang="fr-FR" sz="2300" dirty="0" smtClean="0">
                <a:solidFill>
                  <a:srgbClr val="000000"/>
                </a:solidFill>
                <a:latin typeface="Tahoma"/>
                <a:cs typeface="Tahoma"/>
              </a:rPr>
              <a:t>–  Mise à jour des données / </a:t>
            </a:r>
            <a:r>
              <a:rPr lang="en-CA" sz="2300" i="1" dirty="0" smtClean="0">
                <a:solidFill>
                  <a:srgbClr val="FF6600"/>
                </a:solidFill>
                <a:latin typeface="Tahoma"/>
                <a:cs typeface="Tahoma"/>
              </a:rPr>
              <a:t>Updating data</a:t>
            </a:r>
          </a:p>
        </p:txBody>
      </p:sp>
      <p:sp>
        <p:nvSpPr>
          <p:cNvPr id="13" name="Titre 1"/>
          <p:cNvSpPr txBox="1">
            <a:spLocks/>
          </p:cNvSpPr>
          <p:nvPr/>
        </p:nvSpPr>
        <p:spPr>
          <a:xfrm>
            <a:off x="238308" y="1868617"/>
            <a:ext cx="1080520" cy="639803"/>
          </a:xfrm>
          <a:prstGeom prst="rect">
            <a:avLst/>
          </a:prstGeom>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300" dirty="0" smtClean="0">
                <a:solidFill>
                  <a:srgbClr val="000000"/>
                </a:solidFill>
                <a:latin typeface="Tahoma"/>
                <a:cs typeface="Tahoma"/>
              </a:rPr>
              <a:t>2000</a:t>
            </a:r>
            <a:endParaRPr lang="en-CA" sz="2300" dirty="0" smtClean="0">
              <a:solidFill>
                <a:srgbClr val="000000"/>
              </a:solidFill>
              <a:latin typeface="Tahoma"/>
              <a:cs typeface="Tahoma"/>
            </a:endParaRPr>
          </a:p>
        </p:txBody>
      </p:sp>
      <p:sp>
        <p:nvSpPr>
          <p:cNvPr id="14" name="Titre 1"/>
          <p:cNvSpPr txBox="1">
            <a:spLocks/>
          </p:cNvSpPr>
          <p:nvPr/>
        </p:nvSpPr>
        <p:spPr>
          <a:xfrm>
            <a:off x="238317" y="4138394"/>
            <a:ext cx="960602" cy="639803"/>
          </a:xfrm>
          <a:prstGeom prst="rect">
            <a:avLst/>
          </a:prstGeom>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300" dirty="0" smtClean="0">
                <a:solidFill>
                  <a:srgbClr val="000000"/>
                </a:solidFill>
                <a:latin typeface="Tahoma"/>
                <a:cs typeface="Tahoma"/>
              </a:rPr>
              <a:t>2006</a:t>
            </a:r>
            <a:endParaRPr lang="en-CA" sz="2300" dirty="0" smtClean="0">
              <a:solidFill>
                <a:srgbClr val="000000"/>
              </a:solidFill>
              <a:latin typeface="Tahoma"/>
              <a:cs typeface="Tahoma"/>
            </a:endParaRPr>
          </a:p>
        </p:txBody>
      </p:sp>
      <p:sp>
        <p:nvSpPr>
          <p:cNvPr id="15" name="Titre 1"/>
          <p:cNvSpPr txBox="1">
            <a:spLocks/>
          </p:cNvSpPr>
          <p:nvPr/>
        </p:nvSpPr>
        <p:spPr>
          <a:xfrm>
            <a:off x="1530465" y="3333310"/>
            <a:ext cx="7148442" cy="7077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tabLst>
                <a:tab pos="338138" algn="l"/>
              </a:tabLst>
            </a:pPr>
            <a:endParaRPr lang="fr-FR" sz="2400" b="1" dirty="0" smtClean="0">
              <a:solidFill>
                <a:srgbClr val="254061"/>
              </a:solidFill>
              <a:latin typeface="Times New Roman"/>
              <a:cs typeface="Times New Roman"/>
            </a:endParaRPr>
          </a:p>
        </p:txBody>
      </p:sp>
      <p:sp>
        <p:nvSpPr>
          <p:cNvPr id="16" name="Titre 1"/>
          <p:cNvSpPr txBox="1">
            <a:spLocks/>
          </p:cNvSpPr>
          <p:nvPr/>
        </p:nvSpPr>
        <p:spPr>
          <a:xfrm>
            <a:off x="238317" y="5235239"/>
            <a:ext cx="960602" cy="639803"/>
          </a:xfrm>
          <a:prstGeom prst="rect">
            <a:avLst/>
          </a:prstGeom>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300" dirty="0" smtClean="0">
                <a:solidFill>
                  <a:srgbClr val="000000"/>
                </a:solidFill>
                <a:latin typeface="Tahoma"/>
                <a:cs typeface="Tahoma"/>
              </a:rPr>
              <a:t>2012</a:t>
            </a:r>
            <a:endParaRPr lang="en-CA" sz="2300" dirty="0" smtClean="0">
              <a:solidFill>
                <a:srgbClr val="000000"/>
              </a:solidFill>
              <a:latin typeface="Tahoma"/>
              <a:cs typeface="Tahoma"/>
            </a:endParaRPr>
          </a:p>
        </p:txBody>
      </p:sp>
      <p:sp>
        <p:nvSpPr>
          <p:cNvPr id="17" name="Titre 1"/>
          <p:cNvSpPr txBox="1">
            <a:spLocks/>
          </p:cNvSpPr>
          <p:nvPr/>
        </p:nvSpPr>
        <p:spPr>
          <a:xfrm>
            <a:off x="1086415" y="5149982"/>
            <a:ext cx="7148442" cy="81560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30188" indent="-230188" algn="l"/>
            <a:r>
              <a:rPr lang="fr-FR" sz="2300" dirty="0" smtClean="0">
                <a:solidFill>
                  <a:srgbClr val="000000"/>
                </a:solidFill>
                <a:latin typeface="Tahoma"/>
                <a:cs typeface="Tahoma"/>
              </a:rPr>
              <a:t>–  Mise à jour du rapport / </a:t>
            </a:r>
            <a:r>
              <a:rPr lang="en-CA" sz="2300" i="1" dirty="0" smtClean="0">
                <a:solidFill>
                  <a:srgbClr val="FF6600"/>
                </a:solidFill>
                <a:latin typeface="Tahoma"/>
                <a:cs typeface="Tahoma"/>
              </a:rPr>
              <a:t>Updating report</a:t>
            </a:r>
          </a:p>
        </p:txBody>
      </p:sp>
      <p:pic>
        <p:nvPicPr>
          <p:cNvPr id="18" name="Picture 2" descr="P:\HD-750\À ne pas détruire 08-01-2014\Cours 3000–3099\3000–3049\3035-APNQL, assemb.gén.annuelle juin 2015\PPT\stri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18141" y="1135548"/>
            <a:ext cx="9125860" cy="53987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APNQL\AppData\Local\Microsoft\Windows\Temporary Internet Files\Content.Word\APNQL 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306" y="102892"/>
            <a:ext cx="914400" cy="945931"/>
          </a:xfrm>
          <a:prstGeom prst="rect">
            <a:avLst/>
          </a:prstGeom>
          <a:noFill/>
          <a:ln>
            <a:noFill/>
          </a:ln>
        </p:spPr>
      </p:pic>
    </p:spTree>
    <p:extLst>
      <p:ext uri="{BB962C8B-B14F-4D97-AF65-F5344CB8AC3E}">
        <p14:creationId xmlns:p14="http://schemas.microsoft.com/office/powerpoint/2010/main" val="170520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p:cNvSpPr>
          <p:nvPr/>
        </p:nvSpPr>
        <p:spPr>
          <a:xfrm>
            <a:off x="455994" y="677434"/>
            <a:ext cx="8238744" cy="5495544"/>
          </a:xfrm>
          <a:prstGeom prst="rect">
            <a:avLst/>
          </a:prstGeom>
          <a:gradFill flip="none" rotWithShape="1">
            <a:gsLst>
              <a:gs pos="0">
                <a:schemeClr val="bg1">
                  <a:lumMod val="65000"/>
                </a:schemeClr>
              </a:gs>
              <a:gs pos="100000">
                <a:srgbClr val="FFFFFF"/>
              </a:gs>
            </a:gsLst>
            <a:path path="rect">
              <a:fillToRect l="100000" t="100000"/>
            </a:path>
            <a:tileRect r="-100000" b="-100000"/>
          </a:gradFill>
          <a:ln w="41275" cmpd="sng">
            <a:solidFill>
              <a:schemeClr val="tx1"/>
            </a:solidFill>
          </a:ln>
        </p:spPr>
        <p:txBody>
          <a:bodyPr wrap="square" lIns="360000" tIns="360000" rIns="360000" bIns="360000">
            <a:noAutofit/>
          </a:bodyPr>
          <a:lstStyle/>
          <a:p>
            <a:pPr algn="ctr"/>
            <a:endParaRPr lang="fr-FR" sz="4100" b="1" dirty="0" smtClean="0">
              <a:solidFill>
                <a:srgbClr val="000000"/>
              </a:solidFill>
              <a:latin typeface="Times New Roman"/>
              <a:cs typeface="Times New Roman"/>
            </a:endParaRPr>
          </a:p>
          <a:p>
            <a:pPr algn="ctr"/>
            <a:endParaRPr lang="fr-FR" sz="4100" b="1" dirty="0" smtClean="0">
              <a:solidFill>
                <a:srgbClr val="000000"/>
              </a:solidFill>
              <a:latin typeface="Times New Roman"/>
              <a:cs typeface="Times New Roman"/>
            </a:endParaRPr>
          </a:p>
          <a:p>
            <a:pPr algn="ctr"/>
            <a:r>
              <a:rPr lang="fr-FR" sz="4100" b="1" dirty="0" smtClean="0">
                <a:solidFill>
                  <a:srgbClr val="000000"/>
                </a:solidFill>
                <a:latin typeface="Tahoma"/>
                <a:cs typeface="Tahoma"/>
              </a:rPr>
              <a:t>Quelques constats</a:t>
            </a:r>
          </a:p>
          <a:p>
            <a:pPr algn="ctr"/>
            <a:endParaRPr lang="en-CA" sz="4100" b="1" i="1" dirty="0" smtClean="0">
              <a:solidFill>
                <a:srgbClr val="FF0000"/>
              </a:solidFill>
              <a:latin typeface="Tahoma"/>
              <a:cs typeface="Tahoma"/>
            </a:endParaRPr>
          </a:p>
          <a:p>
            <a:pPr algn="ctr"/>
            <a:r>
              <a:rPr lang="en-CA" sz="4100" b="1" i="1" dirty="0" smtClean="0">
                <a:solidFill>
                  <a:srgbClr val="FF6600"/>
                </a:solidFill>
                <a:latin typeface="Tahoma"/>
                <a:cs typeface="Tahoma"/>
              </a:rPr>
              <a:t>Some Findings</a:t>
            </a:r>
          </a:p>
          <a:p>
            <a:pPr algn="ctr"/>
            <a:endParaRPr lang="en-CA" sz="4100" b="1" i="1" dirty="0">
              <a:solidFill>
                <a:srgbClr val="FF0000"/>
              </a:solidFill>
              <a:latin typeface="Times New Roman"/>
              <a:cs typeface="Times New Roman"/>
            </a:endParaRPr>
          </a:p>
          <a:p>
            <a:pPr algn="ctr"/>
            <a:endParaRPr lang="en-CA" sz="4100" dirty="0">
              <a:solidFill>
                <a:srgbClr val="FF0000"/>
              </a:solidFill>
            </a:endParaRPr>
          </a:p>
        </p:txBody>
      </p:sp>
    </p:spTree>
    <p:extLst>
      <p:ext uri="{BB962C8B-B14F-4D97-AF65-F5344CB8AC3E}">
        <p14:creationId xmlns:p14="http://schemas.microsoft.com/office/powerpoint/2010/main" val="98528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669" y="175176"/>
            <a:ext cx="7078076" cy="914400"/>
          </a:xfrm>
          <a:gradFill flip="none" rotWithShape="1">
            <a:gsLst>
              <a:gs pos="0">
                <a:schemeClr val="bg1">
                  <a:lumMod val="65000"/>
                </a:schemeClr>
              </a:gs>
              <a:gs pos="100000">
                <a:srgbClr val="FFFFFF"/>
              </a:gs>
            </a:gsLst>
            <a:path path="shape">
              <a:fillToRect l="50000" t="50000" r="50000" b="50000"/>
            </a:path>
            <a:tileRect/>
          </a:gradFill>
        </p:spPr>
        <p:txBody>
          <a:bodyPr>
            <a:noAutofit/>
          </a:bodyPr>
          <a:lstStyle/>
          <a:p>
            <a:r>
              <a:rPr lang="fr-FR" sz="2800" b="1" dirty="0" smtClean="0">
                <a:solidFill>
                  <a:srgbClr val="000000"/>
                </a:solidFill>
                <a:latin typeface="Tahoma"/>
                <a:cs typeface="Tahoma"/>
              </a:rPr>
              <a:t>Quelques constats</a:t>
            </a:r>
            <a:br>
              <a:rPr lang="fr-FR" sz="2800" b="1" dirty="0" smtClean="0">
                <a:solidFill>
                  <a:srgbClr val="000000"/>
                </a:solidFill>
                <a:latin typeface="Tahoma"/>
                <a:cs typeface="Tahoma"/>
              </a:rPr>
            </a:br>
            <a:r>
              <a:rPr lang="en-CA" sz="2800" b="1" i="1" dirty="0" smtClean="0">
                <a:solidFill>
                  <a:srgbClr val="FF6600"/>
                </a:solidFill>
                <a:latin typeface="Tahoma"/>
                <a:cs typeface="Tahoma"/>
              </a:rPr>
              <a:t>Some Findings</a:t>
            </a:r>
            <a:endParaRPr lang="en-CA" sz="2800" b="1" dirty="0">
              <a:solidFill>
                <a:srgbClr val="FF6600"/>
              </a:solidFill>
              <a:latin typeface="Tahoma"/>
              <a:cs typeface="Tahoma"/>
            </a:endParaRPr>
          </a:p>
        </p:txBody>
      </p:sp>
      <p:sp>
        <p:nvSpPr>
          <p:cNvPr id="5" name="Espace réservé du contenu 2"/>
          <p:cNvSpPr>
            <a:spLocks noGrp="1"/>
          </p:cNvSpPr>
          <p:nvPr>
            <p:ph idx="1"/>
          </p:nvPr>
        </p:nvSpPr>
        <p:spPr>
          <a:xfrm>
            <a:off x="235175" y="1729805"/>
            <a:ext cx="8512513" cy="5057147"/>
          </a:xfrm>
        </p:spPr>
        <p:txBody>
          <a:bodyPr>
            <a:noAutofit/>
          </a:bodyPr>
          <a:lstStyle/>
          <a:p>
            <a:pPr marL="0" indent="0">
              <a:buNone/>
              <a:tabLst>
                <a:tab pos="346075" algn="l"/>
              </a:tabLst>
            </a:pPr>
            <a:r>
              <a:rPr lang="fr-FR" sz="1700" dirty="0" smtClean="0">
                <a:solidFill>
                  <a:srgbClr val="000000"/>
                </a:solidFill>
                <a:latin typeface="Tahoma"/>
                <a:cs typeface="Tahoma"/>
              </a:rPr>
              <a:t>Les investissements fédéraux additionnels déployés au Québec par </a:t>
            </a:r>
            <a:r>
              <a:rPr lang="fr-FR" sz="1700" dirty="0">
                <a:solidFill>
                  <a:srgbClr val="000000"/>
                </a:solidFill>
                <a:latin typeface="Tahoma"/>
                <a:cs typeface="Tahoma"/>
              </a:rPr>
              <a:t>l'Initiative de logement de 2005 (jusqu'en 2008) et le PAEC </a:t>
            </a:r>
            <a:r>
              <a:rPr lang="fr-FR" sz="1700" dirty="0" smtClean="0">
                <a:solidFill>
                  <a:srgbClr val="000000"/>
                </a:solidFill>
                <a:latin typeface="Tahoma"/>
                <a:cs typeface="Tahoma"/>
              </a:rPr>
              <a:t>(en </a:t>
            </a:r>
            <a:r>
              <a:rPr lang="fr-FR" sz="1700" dirty="0">
                <a:solidFill>
                  <a:srgbClr val="000000"/>
                </a:solidFill>
                <a:latin typeface="Tahoma"/>
                <a:cs typeface="Tahoma"/>
              </a:rPr>
              <a:t>2009 et </a:t>
            </a:r>
            <a:r>
              <a:rPr lang="fr-FR" sz="1700" dirty="0" smtClean="0">
                <a:solidFill>
                  <a:srgbClr val="000000"/>
                </a:solidFill>
                <a:latin typeface="Tahoma"/>
                <a:cs typeface="Tahoma"/>
              </a:rPr>
              <a:t>2010) ont eu un effet positif :</a:t>
            </a:r>
          </a:p>
          <a:p>
            <a:pPr marL="230188" indent="-230188">
              <a:buNone/>
            </a:pPr>
            <a:r>
              <a:rPr lang="fr-FR" sz="1700" dirty="0" smtClean="0">
                <a:solidFill>
                  <a:srgbClr val="000000"/>
                </a:solidFill>
                <a:latin typeface="Tahoma"/>
                <a:cs typeface="Tahoma"/>
              </a:rPr>
              <a:t>–	Ralentissement de la croissance des besoins entre 2006 et 2012 (construction de 760 log., rénovation de plus de 2 300 un. </a:t>
            </a:r>
            <a:r>
              <a:rPr lang="fr-FR" sz="1700" dirty="0">
                <a:solidFill>
                  <a:srgbClr val="000000"/>
                </a:solidFill>
                <a:latin typeface="Tahoma"/>
                <a:cs typeface="Tahoma"/>
              </a:rPr>
              <a:t>e</a:t>
            </a:r>
            <a:r>
              <a:rPr lang="fr-FR" sz="1700" dirty="0" smtClean="0">
                <a:solidFill>
                  <a:srgbClr val="000000"/>
                </a:solidFill>
                <a:latin typeface="Tahoma"/>
                <a:cs typeface="Tahoma"/>
              </a:rPr>
              <a:t>t viabilisation de 583 terrains </a:t>
            </a:r>
            <a:r>
              <a:rPr lang="fr-CA" sz="1700" dirty="0" smtClean="0">
                <a:solidFill>
                  <a:srgbClr val="000000"/>
                </a:solidFill>
                <a:latin typeface="Tahoma"/>
                <a:cs typeface="Tahoma"/>
              </a:rPr>
              <a:t>avec budgets additionnels);</a:t>
            </a:r>
          </a:p>
          <a:p>
            <a:pPr marL="230188" indent="-230188">
              <a:buNone/>
            </a:pPr>
            <a:r>
              <a:rPr lang="fr-CA" sz="1700" dirty="0" smtClean="0">
                <a:solidFill>
                  <a:srgbClr val="000000"/>
                </a:solidFill>
                <a:latin typeface="Tahoma"/>
                <a:cs typeface="Tahoma"/>
              </a:rPr>
              <a:t>–	Le surpeuplement diminue légèrement, l’état général des logements s’améliore;</a:t>
            </a:r>
          </a:p>
          <a:p>
            <a:pPr marL="230188" indent="-230188">
              <a:buNone/>
            </a:pPr>
            <a:r>
              <a:rPr lang="fr-CA" sz="1700" dirty="0" smtClean="0">
                <a:solidFill>
                  <a:srgbClr val="000000"/>
                </a:solidFill>
                <a:latin typeface="Tahoma"/>
                <a:cs typeface="Tahoma"/>
              </a:rPr>
              <a:t>–	Cependant, le besoin financier augmente (coût de construction).</a:t>
            </a:r>
          </a:p>
          <a:p>
            <a:pPr marL="230188" indent="-230188">
              <a:buNone/>
            </a:pPr>
            <a:r>
              <a:rPr lang="fr-CA" sz="1700" dirty="0">
                <a:solidFill>
                  <a:srgbClr val="000000"/>
                </a:solidFill>
                <a:latin typeface="Tahoma"/>
                <a:cs typeface="Tahoma"/>
              </a:rPr>
              <a:t>–	</a:t>
            </a:r>
            <a:r>
              <a:rPr lang="fr-CA" sz="1700" dirty="0" smtClean="0">
                <a:solidFill>
                  <a:srgbClr val="000000"/>
                </a:solidFill>
                <a:latin typeface="Tahoma"/>
                <a:cs typeface="Tahoma"/>
              </a:rPr>
              <a:t>L’impact du budget fédéral 2016 demeure à évaluer.</a:t>
            </a:r>
            <a:endParaRPr lang="fr-CA" sz="1700" dirty="0">
              <a:solidFill>
                <a:srgbClr val="000000"/>
              </a:solidFill>
              <a:latin typeface="Tahoma"/>
              <a:cs typeface="Tahoma"/>
            </a:endParaRPr>
          </a:p>
          <a:p>
            <a:pPr marL="230188" indent="-230188">
              <a:buNone/>
            </a:pPr>
            <a:r>
              <a:rPr lang="fr-CA" sz="1700" dirty="0">
                <a:solidFill>
                  <a:srgbClr val="000000"/>
                </a:solidFill>
                <a:latin typeface="Tahoma"/>
                <a:cs typeface="Tahoma"/>
              </a:rPr>
              <a:t>	</a:t>
            </a:r>
          </a:p>
          <a:p>
            <a:pPr marL="0" indent="0">
              <a:buNone/>
              <a:tabLst>
                <a:tab pos="346075" algn="l"/>
                <a:tab pos="452438" algn="l"/>
              </a:tabLst>
            </a:pPr>
            <a:r>
              <a:rPr lang="en-US" sz="1700" i="1" dirty="0" smtClean="0">
                <a:solidFill>
                  <a:srgbClr val="FF6600"/>
                </a:solidFill>
                <a:latin typeface="Tahoma"/>
                <a:cs typeface="Tahoma"/>
              </a:rPr>
              <a:t>The additional </a:t>
            </a:r>
            <a:r>
              <a:rPr lang="en-US" sz="1700" i="1" dirty="0">
                <a:solidFill>
                  <a:srgbClr val="FF6600"/>
                </a:solidFill>
                <a:latin typeface="Tahoma"/>
                <a:cs typeface="Tahoma"/>
              </a:rPr>
              <a:t>federal investments </a:t>
            </a:r>
            <a:r>
              <a:rPr lang="en-US" sz="1700" i="1" dirty="0" smtClean="0">
                <a:solidFill>
                  <a:srgbClr val="FF6600"/>
                </a:solidFill>
                <a:latin typeface="Tahoma"/>
                <a:cs typeface="Tahoma"/>
              </a:rPr>
              <a:t>made in Quebec </a:t>
            </a:r>
            <a:r>
              <a:rPr lang="en-US" sz="1700" i="1" dirty="0">
                <a:solidFill>
                  <a:srgbClr val="FF6600"/>
                </a:solidFill>
                <a:latin typeface="Tahoma"/>
                <a:cs typeface="Tahoma"/>
              </a:rPr>
              <a:t>through the 2005 Housing Initiative (up until 2008) and the </a:t>
            </a:r>
            <a:r>
              <a:rPr lang="en-US" sz="1700" i="1" dirty="0" smtClean="0">
                <a:solidFill>
                  <a:srgbClr val="FF6600"/>
                </a:solidFill>
                <a:latin typeface="Tahoma"/>
                <a:cs typeface="Tahoma"/>
              </a:rPr>
              <a:t>CEAP </a:t>
            </a:r>
            <a:r>
              <a:rPr lang="en-US" sz="1700" i="1" dirty="0">
                <a:solidFill>
                  <a:srgbClr val="FF6600"/>
                </a:solidFill>
                <a:latin typeface="Tahoma"/>
                <a:cs typeface="Tahoma"/>
              </a:rPr>
              <a:t>(in 2009 and </a:t>
            </a:r>
            <a:r>
              <a:rPr lang="en-US" sz="1700" i="1" dirty="0" smtClean="0">
                <a:solidFill>
                  <a:srgbClr val="FF6600"/>
                </a:solidFill>
                <a:latin typeface="Tahoma"/>
                <a:cs typeface="Tahoma"/>
              </a:rPr>
              <a:t>2010) </a:t>
            </a:r>
            <a:r>
              <a:rPr lang="en-US" sz="1700" i="1" dirty="0">
                <a:solidFill>
                  <a:srgbClr val="FF6600"/>
                </a:solidFill>
                <a:latin typeface="Tahoma"/>
                <a:cs typeface="Tahoma"/>
              </a:rPr>
              <a:t>had a positive </a:t>
            </a:r>
            <a:r>
              <a:rPr lang="en-US" sz="1700" i="1" dirty="0" smtClean="0">
                <a:solidFill>
                  <a:srgbClr val="FF6600"/>
                </a:solidFill>
                <a:latin typeface="Tahoma"/>
                <a:cs typeface="Tahoma"/>
              </a:rPr>
              <a:t>effect:</a:t>
            </a:r>
          </a:p>
          <a:p>
            <a:pPr marL="230188" indent="-230188">
              <a:buNone/>
            </a:pPr>
            <a:r>
              <a:rPr lang="en-US" sz="1700" i="1" dirty="0" smtClean="0">
                <a:solidFill>
                  <a:srgbClr val="FF6600"/>
                </a:solidFill>
                <a:latin typeface="Tahoma"/>
                <a:cs typeface="Tahoma"/>
              </a:rPr>
              <a:t>–	Slower </a:t>
            </a:r>
            <a:r>
              <a:rPr lang="en-US" sz="1700" i="1" dirty="0">
                <a:solidFill>
                  <a:srgbClr val="FF6600"/>
                </a:solidFill>
                <a:latin typeface="Tahoma"/>
                <a:cs typeface="Tahoma"/>
              </a:rPr>
              <a:t>growth </a:t>
            </a:r>
            <a:r>
              <a:rPr lang="en-US" sz="1700" i="1" dirty="0" smtClean="0">
                <a:solidFill>
                  <a:srgbClr val="FF6600"/>
                </a:solidFill>
                <a:latin typeface="Tahoma"/>
                <a:cs typeface="Tahoma"/>
              </a:rPr>
              <a:t>of the needs </a:t>
            </a:r>
            <a:r>
              <a:rPr lang="en-US" sz="1700" i="1" dirty="0">
                <a:solidFill>
                  <a:srgbClr val="FF6600"/>
                </a:solidFill>
                <a:latin typeface="Tahoma"/>
                <a:cs typeface="Tahoma"/>
              </a:rPr>
              <a:t>between 2006 and </a:t>
            </a:r>
            <a:r>
              <a:rPr lang="en-US" sz="1700" i="1" dirty="0" smtClean="0">
                <a:solidFill>
                  <a:srgbClr val="FF6600"/>
                </a:solidFill>
                <a:latin typeface="Tahoma"/>
                <a:cs typeface="Tahoma"/>
              </a:rPr>
              <a:t>2012 (construction of 760 un., renovation of more than 2 300 un. </a:t>
            </a:r>
            <a:r>
              <a:rPr lang="en-US" sz="1700" i="1" dirty="0">
                <a:solidFill>
                  <a:srgbClr val="FF6600"/>
                </a:solidFill>
                <a:latin typeface="Tahoma"/>
                <a:cs typeface="Tahoma"/>
              </a:rPr>
              <a:t>and servicing 583 lots with </a:t>
            </a:r>
            <a:r>
              <a:rPr lang="en-US" sz="1700" i="1" dirty="0" smtClean="0">
                <a:solidFill>
                  <a:srgbClr val="FF6600"/>
                </a:solidFill>
                <a:latin typeface="Tahoma"/>
                <a:cs typeface="Tahoma"/>
              </a:rPr>
              <a:t>additional budgets);</a:t>
            </a:r>
          </a:p>
          <a:p>
            <a:pPr marL="230188" indent="-230188">
              <a:buNone/>
            </a:pPr>
            <a:r>
              <a:rPr lang="en-US" sz="1700" i="1" dirty="0" smtClean="0">
                <a:solidFill>
                  <a:srgbClr val="FF6600"/>
                </a:solidFill>
                <a:latin typeface="Tahoma"/>
                <a:cs typeface="Tahoma"/>
              </a:rPr>
              <a:t>–	Overcrowding </a:t>
            </a:r>
            <a:r>
              <a:rPr lang="en-US" sz="1700" i="1" dirty="0">
                <a:solidFill>
                  <a:srgbClr val="FF6600"/>
                </a:solidFill>
                <a:latin typeface="Tahoma"/>
                <a:cs typeface="Tahoma"/>
              </a:rPr>
              <a:t>decreases slightly, the general state of the </a:t>
            </a:r>
            <a:r>
              <a:rPr lang="en-US" sz="1700" i="1" dirty="0" smtClean="0">
                <a:solidFill>
                  <a:srgbClr val="FF6600"/>
                </a:solidFill>
                <a:latin typeface="Tahoma"/>
                <a:cs typeface="Tahoma"/>
              </a:rPr>
              <a:t>housing stock </a:t>
            </a:r>
            <a:r>
              <a:rPr lang="en-US" sz="1700" i="1" dirty="0">
                <a:solidFill>
                  <a:srgbClr val="FF6600"/>
                </a:solidFill>
                <a:latin typeface="Tahoma"/>
                <a:cs typeface="Tahoma"/>
              </a:rPr>
              <a:t>improves</a:t>
            </a:r>
            <a:r>
              <a:rPr lang="en-US" sz="1700" i="1" dirty="0" smtClean="0">
                <a:solidFill>
                  <a:srgbClr val="FF6600"/>
                </a:solidFill>
                <a:latin typeface="Tahoma"/>
                <a:cs typeface="Tahoma"/>
              </a:rPr>
              <a:t>;</a:t>
            </a:r>
          </a:p>
          <a:p>
            <a:pPr marL="230188" indent="-230188">
              <a:buNone/>
            </a:pPr>
            <a:r>
              <a:rPr lang="en-US" sz="1700" i="1" dirty="0" smtClean="0">
                <a:solidFill>
                  <a:srgbClr val="FF6600"/>
                </a:solidFill>
                <a:latin typeface="Tahoma"/>
                <a:cs typeface="Tahoma"/>
              </a:rPr>
              <a:t>–	However</a:t>
            </a:r>
            <a:r>
              <a:rPr lang="en-US" sz="1700" i="1" dirty="0">
                <a:solidFill>
                  <a:srgbClr val="FF6600"/>
                </a:solidFill>
                <a:latin typeface="Tahoma"/>
                <a:cs typeface="Tahoma"/>
              </a:rPr>
              <a:t>, financial need </a:t>
            </a:r>
            <a:r>
              <a:rPr lang="en-US" sz="1700" i="1" dirty="0" smtClean="0">
                <a:solidFill>
                  <a:srgbClr val="FF6600"/>
                </a:solidFill>
                <a:latin typeface="Tahoma"/>
                <a:cs typeface="Tahoma"/>
              </a:rPr>
              <a:t>increases (construction cost).</a:t>
            </a:r>
          </a:p>
          <a:p>
            <a:pPr marL="230188" indent="-230188">
              <a:buNone/>
            </a:pPr>
            <a:r>
              <a:rPr lang="en-US" sz="1700" i="1" dirty="0">
                <a:solidFill>
                  <a:srgbClr val="FF6600"/>
                </a:solidFill>
                <a:latin typeface="Tahoma"/>
                <a:cs typeface="Tahoma"/>
              </a:rPr>
              <a:t>–	The impact of the 2016 federal budget remains to be assessed.</a:t>
            </a:r>
          </a:p>
        </p:txBody>
      </p:sp>
      <p:pic>
        <p:nvPicPr>
          <p:cNvPr id="7" name="Picture 2" descr="P:\HD-750\À ne pas détruire 08-01-2014\Cours 3000–3099\3000–3049\3035-APNQL, assemb.gén.annuelle juin 2015\PPT\stri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18141" y="1126667"/>
            <a:ext cx="9125860" cy="5398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PNQL\AppData\Local\Microsoft\Windows\Temporary Internet Files\Content.Word\APNQL 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306" y="102892"/>
            <a:ext cx="914400" cy="945931"/>
          </a:xfrm>
          <a:prstGeom prst="rect">
            <a:avLst/>
          </a:prstGeom>
          <a:noFill/>
          <a:ln>
            <a:noFill/>
          </a:ln>
        </p:spPr>
      </p:pic>
    </p:spTree>
    <p:extLst>
      <p:ext uri="{BB962C8B-B14F-4D97-AF65-F5344CB8AC3E}">
        <p14:creationId xmlns:p14="http://schemas.microsoft.com/office/powerpoint/2010/main" val="267663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128329" y="5978382"/>
            <a:ext cx="5017518" cy="646331"/>
          </a:xfrm>
          <a:prstGeom prst="rect">
            <a:avLst/>
          </a:prstGeom>
          <a:noFill/>
        </p:spPr>
        <p:txBody>
          <a:bodyPr wrap="square" rtlCol="0">
            <a:spAutoFit/>
          </a:bodyPr>
          <a:lstStyle/>
          <a:p>
            <a:pPr algn="ctr"/>
            <a:r>
              <a:rPr lang="fr-FR" b="1" dirty="0" smtClean="0">
                <a:solidFill>
                  <a:srgbClr val="000000"/>
                </a:solidFill>
                <a:latin typeface="Tahoma"/>
                <a:cs typeface="Tahoma"/>
              </a:rPr>
              <a:t>2000-2006 : 18 %</a:t>
            </a:r>
          </a:p>
          <a:p>
            <a:pPr algn="ctr"/>
            <a:r>
              <a:rPr lang="fr-FR" b="1" dirty="0" smtClean="0">
                <a:solidFill>
                  <a:srgbClr val="000000"/>
                </a:solidFill>
                <a:latin typeface="Tahoma"/>
                <a:cs typeface="Tahoma"/>
              </a:rPr>
              <a:t>2006-2012 : 55 %</a:t>
            </a:r>
            <a:endParaRPr lang="fr-FR" b="1" dirty="0">
              <a:solidFill>
                <a:srgbClr val="000000"/>
              </a:solidFill>
              <a:latin typeface="Tahoma"/>
              <a:cs typeface="Tahoma"/>
            </a:endParaRPr>
          </a:p>
        </p:txBody>
      </p:sp>
      <p:sp>
        <p:nvSpPr>
          <p:cNvPr id="11" name="ZoneTexte 10"/>
          <p:cNvSpPr txBox="1"/>
          <p:nvPr/>
        </p:nvSpPr>
        <p:spPr>
          <a:xfrm>
            <a:off x="7013825" y="5651679"/>
            <a:ext cx="1351838" cy="307777"/>
          </a:xfrm>
          <a:prstGeom prst="rect">
            <a:avLst/>
          </a:prstGeom>
          <a:noFill/>
        </p:spPr>
        <p:txBody>
          <a:bodyPr wrap="square" rtlCol="0">
            <a:spAutoFit/>
          </a:bodyPr>
          <a:lstStyle/>
          <a:p>
            <a:r>
              <a:rPr lang="fr-FR" sz="1400" b="1" dirty="0" smtClean="0">
                <a:solidFill>
                  <a:srgbClr val="000000"/>
                </a:solidFill>
                <a:latin typeface="Arial"/>
                <a:cs typeface="Arial"/>
              </a:rPr>
              <a:t>Année</a:t>
            </a:r>
            <a:r>
              <a:rPr lang="fr-FR" sz="1400" b="1" dirty="0" smtClean="0">
                <a:latin typeface="Arial"/>
                <a:cs typeface="Arial"/>
              </a:rPr>
              <a:t> / </a:t>
            </a:r>
            <a:r>
              <a:rPr lang="en-CA" sz="1400" b="1" dirty="0" smtClean="0">
                <a:solidFill>
                  <a:srgbClr val="FF6600"/>
                </a:solidFill>
                <a:latin typeface="Arial"/>
                <a:cs typeface="Arial"/>
              </a:rPr>
              <a:t>Year</a:t>
            </a:r>
            <a:endParaRPr lang="en-CA" sz="1400" b="1" dirty="0">
              <a:solidFill>
                <a:srgbClr val="FF6600"/>
              </a:solidFill>
              <a:latin typeface="Arial"/>
              <a:cs typeface="Arial"/>
            </a:endParaRPr>
          </a:p>
        </p:txBody>
      </p:sp>
      <p:graphicFrame>
        <p:nvGraphicFramePr>
          <p:cNvPr id="13" name="Graphique 12"/>
          <p:cNvGraphicFramePr>
            <a:graphicFrameLocks/>
          </p:cNvGraphicFramePr>
          <p:nvPr>
            <p:extLst>
              <p:ext uri="{D42A27DB-BD31-4B8C-83A1-F6EECF244321}">
                <p14:modId xmlns:p14="http://schemas.microsoft.com/office/powerpoint/2010/main" val="3427319804"/>
              </p:ext>
            </p:extLst>
          </p:nvPr>
        </p:nvGraphicFramePr>
        <p:xfrm>
          <a:off x="1092887" y="2318357"/>
          <a:ext cx="6171699" cy="3747056"/>
        </p:xfrm>
        <a:graphic>
          <a:graphicData uri="http://schemas.openxmlformats.org/drawingml/2006/chart">
            <c:chart xmlns:c="http://schemas.openxmlformats.org/drawingml/2006/chart" xmlns:r="http://schemas.openxmlformats.org/officeDocument/2006/relationships" r:id="rId2"/>
          </a:graphicData>
        </a:graphic>
      </p:graphicFrame>
      <p:sp>
        <p:nvSpPr>
          <p:cNvPr id="3" name="ZoneTexte 2"/>
          <p:cNvSpPr txBox="1"/>
          <p:nvPr/>
        </p:nvSpPr>
        <p:spPr>
          <a:xfrm>
            <a:off x="1891630" y="1238457"/>
            <a:ext cx="5290932" cy="369332"/>
          </a:xfrm>
          <a:prstGeom prst="rect">
            <a:avLst/>
          </a:prstGeom>
          <a:noFill/>
        </p:spPr>
        <p:txBody>
          <a:bodyPr wrap="none" rtlCol="0">
            <a:spAutoFit/>
          </a:bodyPr>
          <a:lstStyle/>
          <a:p>
            <a:r>
              <a:rPr lang="fr-FR" b="1" dirty="0">
                <a:solidFill>
                  <a:srgbClr val="000000"/>
                </a:solidFill>
                <a:latin typeface="Times New Roman"/>
                <a:cs typeface="Times New Roman"/>
              </a:rPr>
              <a:t>Coût moyen d’une </a:t>
            </a:r>
            <a:r>
              <a:rPr lang="fr-FR" b="1" dirty="0" smtClean="0">
                <a:solidFill>
                  <a:srgbClr val="000000"/>
                </a:solidFill>
                <a:latin typeface="Times New Roman"/>
                <a:cs typeface="Times New Roman"/>
              </a:rPr>
              <a:t>maison / </a:t>
            </a:r>
            <a:r>
              <a:rPr lang="en-CA" b="1" i="1" dirty="0">
                <a:solidFill>
                  <a:srgbClr val="FF0000"/>
                </a:solidFill>
                <a:latin typeface="Times New Roman"/>
                <a:cs typeface="Times New Roman"/>
              </a:rPr>
              <a:t>Average Cost of a House</a:t>
            </a:r>
            <a:r>
              <a:rPr lang="fr-FR" b="1" dirty="0" smtClean="0">
                <a:solidFill>
                  <a:schemeClr val="accent1">
                    <a:lumMod val="50000"/>
                  </a:schemeClr>
                </a:solidFill>
                <a:latin typeface="Times New Roman"/>
                <a:cs typeface="Times New Roman"/>
              </a:rPr>
              <a:t> </a:t>
            </a:r>
            <a:endParaRPr lang="fr-FR" dirty="0"/>
          </a:p>
        </p:txBody>
      </p:sp>
      <p:sp>
        <p:nvSpPr>
          <p:cNvPr id="10" name="Titre 1"/>
          <p:cNvSpPr txBox="1">
            <a:spLocks/>
          </p:cNvSpPr>
          <p:nvPr/>
        </p:nvSpPr>
        <p:spPr>
          <a:xfrm>
            <a:off x="186501" y="148533"/>
            <a:ext cx="7078085" cy="978134"/>
          </a:xfrm>
          <a:prstGeom prst="rect">
            <a:avLst/>
          </a:prstGeom>
          <a:gradFill flip="none" rotWithShape="1">
            <a:gsLst>
              <a:gs pos="0">
                <a:schemeClr val="bg1">
                  <a:lumMod val="65000"/>
                </a:schemeClr>
              </a:gs>
              <a:gs pos="100000">
                <a:srgbClr val="FFFFFF"/>
              </a:gs>
            </a:gsLst>
            <a:path path="shape">
              <a:fillToRect l="50000" t="50000" r="50000" b="50000"/>
            </a:path>
            <a:tileRect/>
          </a:gra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0000"/>
                </a:solidFill>
                <a:latin typeface="Tahoma"/>
                <a:cs typeface="Tahoma"/>
              </a:rPr>
              <a:t>Quelques constats (suite)</a:t>
            </a:r>
            <a:br>
              <a:rPr lang="fr-FR" sz="2800" b="1" dirty="0" smtClean="0">
                <a:solidFill>
                  <a:srgbClr val="000000"/>
                </a:solidFill>
                <a:latin typeface="Tahoma"/>
                <a:cs typeface="Tahoma"/>
              </a:rPr>
            </a:br>
            <a:r>
              <a:rPr lang="en-CA" sz="2800" b="1" i="1" dirty="0" smtClean="0">
                <a:solidFill>
                  <a:srgbClr val="FF6600"/>
                </a:solidFill>
                <a:latin typeface="Tahoma"/>
                <a:cs typeface="Tahoma"/>
              </a:rPr>
              <a:t>Some </a:t>
            </a:r>
            <a:r>
              <a:rPr lang="en-CA" sz="2800" b="1" i="1" dirty="0">
                <a:solidFill>
                  <a:srgbClr val="FF6600"/>
                </a:solidFill>
                <a:latin typeface="Tahoma"/>
                <a:cs typeface="Tahoma"/>
              </a:rPr>
              <a:t>Findings </a:t>
            </a:r>
            <a:r>
              <a:rPr lang="en-CA" sz="2800" b="1" i="1" dirty="0" smtClean="0">
                <a:solidFill>
                  <a:srgbClr val="FF6600"/>
                </a:solidFill>
                <a:latin typeface="Tahoma"/>
                <a:cs typeface="Tahoma"/>
              </a:rPr>
              <a:t>(cont.)</a:t>
            </a:r>
            <a:endParaRPr lang="en-CA" sz="2800" b="1" dirty="0">
              <a:solidFill>
                <a:srgbClr val="FF6600"/>
              </a:solidFill>
              <a:latin typeface="Tahoma"/>
              <a:cs typeface="Tahoma"/>
            </a:endParaRPr>
          </a:p>
        </p:txBody>
      </p:sp>
      <p:pic>
        <p:nvPicPr>
          <p:cNvPr id="9" name="Picture 2" descr="P:\HD-750\À ne pas détruire 08-01-2014\Cours 3000–3099\3000–3049\3035-APNQL, assemb.gén.annuelle juin 2015\PPT\stri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18141" y="1126667"/>
            <a:ext cx="9125860" cy="5398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PNQL\AppData\Local\Microsoft\Windows\Temporary Internet Files\Content.Word\APNQL 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8306" y="102892"/>
            <a:ext cx="914400" cy="945931"/>
          </a:xfrm>
          <a:prstGeom prst="rect">
            <a:avLst/>
          </a:prstGeom>
          <a:noFill/>
          <a:ln>
            <a:noFill/>
          </a:ln>
        </p:spPr>
      </p:pic>
      <p:sp>
        <p:nvSpPr>
          <p:cNvPr id="12" name="ZoneTexte 11"/>
          <p:cNvSpPr txBox="1"/>
          <p:nvPr/>
        </p:nvSpPr>
        <p:spPr>
          <a:xfrm>
            <a:off x="2680901" y="1743862"/>
            <a:ext cx="3019733" cy="615553"/>
          </a:xfrm>
          <a:prstGeom prst="rect">
            <a:avLst/>
          </a:prstGeom>
          <a:noFill/>
        </p:spPr>
        <p:txBody>
          <a:bodyPr wrap="none" rtlCol="0">
            <a:spAutoFit/>
          </a:bodyPr>
          <a:lstStyle/>
          <a:p>
            <a:pPr algn="ctr"/>
            <a:r>
              <a:rPr lang="fr-CA" sz="1700" b="1" dirty="0" smtClean="0">
                <a:solidFill>
                  <a:srgbClr val="000000"/>
                </a:solidFill>
                <a:latin typeface="Tahoma"/>
                <a:cs typeface="Tahoma"/>
              </a:rPr>
              <a:t>C</a:t>
            </a:r>
            <a:r>
              <a:rPr lang="fr-CA" sz="1700" b="1" dirty="0" smtClean="0">
                <a:solidFill>
                  <a:srgbClr val="000000"/>
                </a:solidFill>
                <a:latin typeface="Tahoma"/>
                <a:cs typeface="Tahoma"/>
              </a:rPr>
              <a:t>oû</a:t>
            </a:r>
            <a:r>
              <a:rPr lang="fr-CA" sz="1700" b="1" dirty="0" smtClean="0">
                <a:solidFill>
                  <a:srgbClr val="000000"/>
                </a:solidFill>
                <a:latin typeface="Tahoma"/>
                <a:cs typeface="Tahoma"/>
              </a:rPr>
              <a:t>t moyen d'une maison</a:t>
            </a:r>
            <a:endParaRPr lang="fr-CA" sz="1700" b="1" dirty="0" smtClean="0">
              <a:solidFill>
                <a:srgbClr val="000000"/>
              </a:solidFill>
              <a:latin typeface="Tahoma"/>
              <a:cs typeface="Tahoma"/>
            </a:endParaRPr>
          </a:p>
          <a:p>
            <a:pPr algn="ctr"/>
            <a:r>
              <a:rPr lang="en-CA" sz="1700" b="1" i="1" dirty="0" smtClean="0">
                <a:solidFill>
                  <a:srgbClr val="FF6600"/>
                </a:solidFill>
                <a:latin typeface="Tahoma"/>
                <a:cs typeface="Tahoma"/>
              </a:rPr>
              <a:t>Average Cost of a House</a:t>
            </a:r>
            <a:endParaRPr lang="en-CA" sz="1700" b="1" i="1" dirty="0">
              <a:solidFill>
                <a:srgbClr val="FF6600"/>
              </a:solidFill>
              <a:latin typeface="Tahoma"/>
              <a:cs typeface="Tahoma"/>
            </a:endParaRPr>
          </a:p>
        </p:txBody>
      </p:sp>
    </p:spTree>
    <p:extLst>
      <p:ext uri="{BB962C8B-B14F-4D97-AF65-F5344CB8AC3E}">
        <p14:creationId xmlns:p14="http://schemas.microsoft.com/office/powerpoint/2010/main" val="13293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0906" y="1890498"/>
            <a:ext cx="8303636" cy="1261884"/>
          </a:xfrm>
          <a:prstGeom prst="rect">
            <a:avLst/>
          </a:prstGeom>
        </p:spPr>
        <p:txBody>
          <a:bodyPr wrap="square">
            <a:spAutoFit/>
          </a:bodyPr>
          <a:lstStyle/>
          <a:p>
            <a:r>
              <a:rPr lang="fr-FR" sz="1900" dirty="0">
                <a:solidFill>
                  <a:srgbClr val="000000"/>
                </a:solidFill>
                <a:latin typeface="Tahoma"/>
                <a:cs typeface="Tahoma"/>
              </a:rPr>
              <a:t>Les Premières Nations </a:t>
            </a:r>
            <a:r>
              <a:rPr lang="fr-FR" sz="1900" dirty="0" smtClean="0">
                <a:solidFill>
                  <a:srgbClr val="000000"/>
                </a:solidFill>
                <a:latin typeface="Tahoma"/>
                <a:cs typeface="Tahoma"/>
              </a:rPr>
              <a:t>au </a:t>
            </a:r>
            <a:r>
              <a:rPr lang="fr-FR" sz="1900" dirty="0">
                <a:solidFill>
                  <a:srgbClr val="000000"/>
                </a:solidFill>
                <a:latin typeface="Tahoma"/>
                <a:cs typeface="Tahoma"/>
              </a:rPr>
              <a:t>Québec investissent beaucoup en complément des </a:t>
            </a:r>
            <a:r>
              <a:rPr lang="fr-FR" sz="1900" dirty="0" smtClean="0">
                <a:solidFill>
                  <a:srgbClr val="000000"/>
                </a:solidFill>
                <a:latin typeface="Tahoma"/>
                <a:cs typeface="Tahoma"/>
              </a:rPr>
              <a:t>fonds fédéraux </a:t>
            </a:r>
            <a:r>
              <a:rPr lang="fr-FR" sz="1900" dirty="0">
                <a:solidFill>
                  <a:srgbClr val="000000"/>
                </a:solidFill>
                <a:latin typeface="Tahoma"/>
                <a:cs typeface="Tahoma"/>
              </a:rPr>
              <a:t>pour la construction de logements</a:t>
            </a:r>
          </a:p>
          <a:p>
            <a:r>
              <a:rPr lang="en-CA" sz="1900" i="1" dirty="0" smtClean="0">
                <a:solidFill>
                  <a:srgbClr val="FF6600"/>
                </a:solidFill>
                <a:latin typeface="Tahoma"/>
                <a:cs typeface="Tahoma"/>
              </a:rPr>
              <a:t>First Nations in Quebec are investing heavily in addition to federal funds </a:t>
            </a:r>
          </a:p>
          <a:p>
            <a:r>
              <a:rPr lang="en-CA" sz="1900" i="1" dirty="0" smtClean="0">
                <a:solidFill>
                  <a:srgbClr val="FF6600"/>
                </a:solidFill>
                <a:latin typeface="Tahoma"/>
                <a:cs typeface="Tahoma"/>
              </a:rPr>
              <a:t>for housing construction</a:t>
            </a:r>
            <a:endParaRPr lang="en-CA" sz="1900" i="1" dirty="0">
              <a:solidFill>
                <a:srgbClr val="FF6600"/>
              </a:solidFill>
              <a:latin typeface="Tahoma"/>
              <a:cs typeface="Tahoma"/>
            </a:endParaRPr>
          </a:p>
        </p:txBody>
      </p:sp>
      <p:sp>
        <p:nvSpPr>
          <p:cNvPr id="7" name="Rectangle 6"/>
          <p:cNvSpPr/>
          <p:nvPr/>
        </p:nvSpPr>
        <p:spPr>
          <a:xfrm>
            <a:off x="230906" y="3380835"/>
            <a:ext cx="5186445" cy="2062103"/>
          </a:xfrm>
          <a:prstGeom prst="rect">
            <a:avLst/>
          </a:prstGeom>
        </p:spPr>
        <p:txBody>
          <a:bodyPr wrap="square">
            <a:spAutoFit/>
          </a:bodyPr>
          <a:lstStyle/>
          <a:p>
            <a:pPr>
              <a:tabLst>
                <a:tab pos="3711575" algn="dec"/>
                <a:tab pos="4227513" algn="r"/>
              </a:tabLst>
            </a:pPr>
            <a:r>
              <a:rPr lang="fr-FR" sz="1600" kern="0" dirty="0" smtClean="0">
                <a:solidFill>
                  <a:srgbClr val="000000"/>
                </a:solidFill>
                <a:latin typeface="Tahoma"/>
                <a:cs typeface="Tahoma"/>
              </a:rPr>
              <a:t>Coût </a:t>
            </a:r>
            <a:r>
              <a:rPr lang="fr-FR" sz="1600" kern="0" dirty="0">
                <a:solidFill>
                  <a:srgbClr val="000000"/>
                </a:solidFill>
                <a:latin typeface="Tahoma"/>
                <a:cs typeface="Tahoma"/>
              </a:rPr>
              <a:t>moyen d’une </a:t>
            </a:r>
            <a:r>
              <a:rPr lang="fr-FR" sz="1600" kern="0" dirty="0" smtClean="0">
                <a:solidFill>
                  <a:srgbClr val="000000"/>
                </a:solidFill>
                <a:latin typeface="Tahoma"/>
                <a:cs typeface="Tahoma"/>
              </a:rPr>
              <a:t>maison</a:t>
            </a:r>
            <a:endParaRPr lang="fr-FR" sz="1600" kern="0" dirty="0">
              <a:solidFill>
                <a:srgbClr val="000000"/>
              </a:solidFill>
              <a:latin typeface="Tahoma"/>
              <a:cs typeface="Tahoma"/>
            </a:endParaRPr>
          </a:p>
          <a:p>
            <a:pPr>
              <a:tabLst>
                <a:tab pos="3711575" algn="dec"/>
                <a:tab pos="4227513" algn="r"/>
              </a:tabLst>
            </a:pPr>
            <a:r>
              <a:rPr lang="en-CA" sz="1600" i="1" kern="0" dirty="0" smtClean="0">
                <a:solidFill>
                  <a:srgbClr val="FF6600"/>
                </a:solidFill>
                <a:latin typeface="Tahoma"/>
                <a:cs typeface="Tahoma"/>
              </a:rPr>
              <a:t>Average cost of a house</a:t>
            </a:r>
            <a:r>
              <a:rPr lang="fr-FR" sz="1600" kern="0" dirty="0">
                <a:latin typeface="Tahoma"/>
                <a:cs typeface="Tahoma"/>
              </a:rPr>
              <a:t>	</a:t>
            </a:r>
            <a:r>
              <a:rPr lang="fr-FR" sz="1600" kern="0" dirty="0" smtClean="0">
                <a:solidFill>
                  <a:srgbClr val="000000"/>
                </a:solidFill>
                <a:latin typeface="Tahoma"/>
                <a:cs typeface="Tahoma"/>
              </a:rPr>
              <a:t>196</a:t>
            </a:r>
            <a:r>
              <a:rPr lang="fr-FR" sz="1600" kern="0" dirty="0">
                <a:solidFill>
                  <a:srgbClr val="000000"/>
                </a:solidFill>
                <a:latin typeface="Tahoma"/>
                <a:cs typeface="Tahoma"/>
              </a:rPr>
              <a:t> 500 $</a:t>
            </a:r>
          </a:p>
          <a:p>
            <a:pPr>
              <a:tabLst>
                <a:tab pos="3711575" algn="dec"/>
                <a:tab pos="4227513" algn="r"/>
              </a:tabLst>
            </a:pPr>
            <a:endParaRPr lang="fr-FR" sz="1600" kern="0" dirty="0">
              <a:latin typeface="Tahoma"/>
              <a:cs typeface="Tahoma"/>
            </a:endParaRPr>
          </a:p>
          <a:p>
            <a:pPr>
              <a:tabLst>
                <a:tab pos="3711575" algn="dec"/>
                <a:tab pos="4227513" algn="r"/>
              </a:tabLst>
            </a:pPr>
            <a:r>
              <a:rPr lang="fr-FR" sz="1600" kern="0" dirty="0">
                <a:solidFill>
                  <a:srgbClr val="000000"/>
                </a:solidFill>
                <a:latin typeface="Tahoma"/>
                <a:cs typeface="Tahoma"/>
              </a:rPr>
              <a:t>Subside moyen </a:t>
            </a:r>
            <a:r>
              <a:rPr lang="fr-FR" sz="1600" kern="0" dirty="0" smtClean="0">
                <a:solidFill>
                  <a:srgbClr val="000000"/>
                </a:solidFill>
                <a:latin typeface="Tahoma"/>
                <a:cs typeface="Tahoma"/>
              </a:rPr>
              <a:t>AANC</a:t>
            </a:r>
            <a:endParaRPr lang="fr-FR" sz="1600" kern="0" dirty="0">
              <a:solidFill>
                <a:srgbClr val="000000"/>
              </a:solidFill>
              <a:latin typeface="Tahoma"/>
              <a:cs typeface="Tahoma"/>
            </a:endParaRPr>
          </a:p>
          <a:p>
            <a:pPr>
              <a:tabLst>
                <a:tab pos="3711575" algn="dec"/>
                <a:tab pos="4227513" algn="r"/>
              </a:tabLst>
            </a:pPr>
            <a:r>
              <a:rPr lang="en-CA" sz="1600" i="1" kern="0" dirty="0" smtClean="0">
                <a:solidFill>
                  <a:srgbClr val="FF6600"/>
                </a:solidFill>
                <a:latin typeface="Tahoma"/>
                <a:cs typeface="Tahoma"/>
              </a:rPr>
              <a:t>Average subsidy INAC</a:t>
            </a:r>
            <a:r>
              <a:rPr lang="fr-FR" sz="1600" i="1" kern="0" dirty="0">
                <a:solidFill>
                  <a:srgbClr val="FF0000"/>
                </a:solidFill>
                <a:latin typeface="Tahoma"/>
                <a:cs typeface="Tahoma"/>
              </a:rPr>
              <a:t>	</a:t>
            </a:r>
            <a:r>
              <a:rPr lang="fr-FR" sz="1600" kern="0" dirty="0">
                <a:solidFill>
                  <a:srgbClr val="000000"/>
                </a:solidFill>
                <a:latin typeface="Tahoma"/>
                <a:cs typeface="Tahoma"/>
              </a:rPr>
              <a:t>40 000 $	</a:t>
            </a:r>
            <a:r>
              <a:rPr lang="fr-FR" sz="1600" kern="0" dirty="0" smtClean="0">
                <a:solidFill>
                  <a:srgbClr val="000000"/>
                </a:solidFill>
                <a:latin typeface="Tahoma"/>
                <a:cs typeface="Tahoma"/>
              </a:rPr>
              <a:t>  (20 %</a:t>
            </a:r>
            <a:r>
              <a:rPr lang="fr-FR" sz="1600" kern="0" dirty="0">
                <a:solidFill>
                  <a:srgbClr val="000000"/>
                </a:solidFill>
                <a:latin typeface="Tahoma"/>
                <a:cs typeface="Tahoma"/>
              </a:rPr>
              <a:t>) </a:t>
            </a:r>
            <a:r>
              <a:rPr lang="fr-FR" sz="1600" kern="0" dirty="0" smtClean="0">
                <a:solidFill>
                  <a:srgbClr val="000000"/>
                </a:solidFill>
                <a:latin typeface="Tahoma"/>
                <a:cs typeface="Tahoma"/>
              </a:rPr>
              <a:t>*</a:t>
            </a:r>
            <a:r>
              <a:rPr lang="fr-FR" sz="1600" i="1" kern="0" dirty="0">
                <a:solidFill>
                  <a:srgbClr val="FF6600"/>
                </a:solidFill>
                <a:latin typeface="Tahoma"/>
                <a:cs typeface="Tahoma"/>
              </a:rPr>
              <a:t>*</a:t>
            </a:r>
            <a:endParaRPr lang="fr-FR" sz="1600" kern="0" dirty="0">
              <a:solidFill>
                <a:srgbClr val="FF6600"/>
              </a:solidFill>
              <a:latin typeface="Tahoma"/>
              <a:cs typeface="Tahoma"/>
            </a:endParaRPr>
          </a:p>
          <a:p>
            <a:pPr>
              <a:tabLst>
                <a:tab pos="3711575" algn="dec"/>
                <a:tab pos="4227513" algn="r"/>
              </a:tabLst>
            </a:pPr>
            <a:endParaRPr lang="fr-FR" sz="1600" kern="0" dirty="0">
              <a:latin typeface="Tahoma"/>
              <a:cs typeface="Tahoma"/>
            </a:endParaRPr>
          </a:p>
          <a:p>
            <a:pPr>
              <a:tabLst>
                <a:tab pos="3711575" algn="dec"/>
                <a:tab pos="4227513" algn="r"/>
              </a:tabLst>
            </a:pPr>
            <a:r>
              <a:rPr lang="fr-FR" sz="1600" kern="0" dirty="0">
                <a:solidFill>
                  <a:srgbClr val="000000"/>
                </a:solidFill>
                <a:latin typeface="Tahoma"/>
                <a:cs typeface="Tahoma"/>
              </a:rPr>
              <a:t>Mise de fonds et prêt par </a:t>
            </a:r>
            <a:r>
              <a:rPr lang="fr-FR" sz="1600" kern="0" dirty="0" smtClean="0">
                <a:solidFill>
                  <a:srgbClr val="000000"/>
                </a:solidFill>
                <a:latin typeface="Tahoma"/>
                <a:cs typeface="Tahoma"/>
              </a:rPr>
              <a:t>PN</a:t>
            </a:r>
            <a:endParaRPr lang="fr-FR" sz="1600" i="1" kern="0" dirty="0">
              <a:solidFill>
                <a:srgbClr val="000000"/>
              </a:solidFill>
              <a:latin typeface="Tahoma"/>
              <a:cs typeface="Tahoma"/>
            </a:endParaRPr>
          </a:p>
          <a:p>
            <a:pPr>
              <a:tabLst>
                <a:tab pos="3711575" algn="dec"/>
                <a:tab pos="4227513" algn="r"/>
              </a:tabLst>
            </a:pPr>
            <a:r>
              <a:rPr lang="en-CA" sz="1600" i="1" kern="0" dirty="0" smtClean="0">
                <a:solidFill>
                  <a:srgbClr val="FF6600"/>
                </a:solidFill>
                <a:latin typeface="Tahoma"/>
                <a:cs typeface="Tahoma"/>
              </a:rPr>
              <a:t>Down </a:t>
            </a:r>
            <a:r>
              <a:rPr lang="en-CA" sz="1600" i="1" kern="0" dirty="0" smtClean="0">
                <a:solidFill>
                  <a:srgbClr val="FF6600"/>
                </a:solidFill>
                <a:latin typeface="Tahoma"/>
                <a:cs typeface="Tahoma"/>
              </a:rPr>
              <a:t>pmt</a:t>
            </a:r>
            <a:r>
              <a:rPr lang="en-CA" sz="1600" i="1" kern="0" dirty="0" smtClean="0">
                <a:solidFill>
                  <a:srgbClr val="FF6600"/>
                </a:solidFill>
                <a:latin typeface="Tahoma"/>
                <a:cs typeface="Tahoma"/>
              </a:rPr>
              <a:t> and loan by FN</a:t>
            </a:r>
            <a:r>
              <a:rPr lang="fr-FR" sz="1600" i="1" kern="0" dirty="0">
                <a:solidFill>
                  <a:srgbClr val="FF0000"/>
                </a:solidFill>
                <a:latin typeface="Tahoma"/>
                <a:cs typeface="Tahoma"/>
              </a:rPr>
              <a:t>	</a:t>
            </a:r>
            <a:r>
              <a:rPr lang="fr-FR" sz="1600" kern="0" dirty="0">
                <a:solidFill>
                  <a:srgbClr val="000000"/>
                </a:solidFill>
                <a:latin typeface="Tahoma"/>
                <a:cs typeface="Tahoma"/>
              </a:rPr>
              <a:t>156 500 </a:t>
            </a:r>
            <a:r>
              <a:rPr lang="fr-FR" sz="1600" kern="0" dirty="0" smtClean="0">
                <a:solidFill>
                  <a:srgbClr val="000000"/>
                </a:solidFill>
                <a:latin typeface="Tahoma"/>
                <a:cs typeface="Tahoma"/>
              </a:rPr>
              <a:t>$  </a:t>
            </a:r>
            <a:r>
              <a:rPr lang="fr-FR" sz="1600" kern="0" dirty="0">
                <a:solidFill>
                  <a:srgbClr val="000000"/>
                </a:solidFill>
                <a:latin typeface="Tahoma"/>
                <a:cs typeface="Tahoma"/>
              </a:rPr>
              <a:t>	(</a:t>
            </a:r>
            <a:r>
              <a:rPr lang="fr-FR" sz="1600" kern="0" dirty="0" smtClean="0">
                <a:solidFill>
                  <a:srgbClr val="000000"/>
                </a:solidFill>
                <a:latin typeface="Tahoma"/>
                <a:cs typeface="Tahoma"/>
              </a:rPr>
              <a:t>80 %</a:t>
            </a:r>
            <a:r>
              <a:rPr lang="fr-FR" sz="1600" kern="0" dirty="0">
                <a:solidFill>
                  <a:srgbClr val="000000"/>
                </a:solidFill>
                <a:latin typeface="Tahoma"/>
                <a:cs typeface="Tahoma"/>
              </a:rPr>
              <a:t>) *</a:t>
            </a:r>
            <a:r>
              <a:rPr lang="fr-FR" sz="1600" i="1" kern="0" dirty="0">
                <a:solidFill>
                  <a:srgbClr val="FF6600"/>
                </a:solidFill>
                <a:latin typeface="Tahoma"/>
                <a:cs typeface="Tahoma"/>
              </a:rPr>
              <a:t>*</a:t>
            </a:r>
            <a:endParaRPr lang="fr-FR" sz="1600" kern="0" dirty="0">
              <a:solidFill>
                <a:srgbClr val="FF6600"/>
              </a:solidFill>
              <a:latin typeface="Tahoma"/>
              <a:cs typeface="Tahoma"/>
            </a:endParaRPr>
          </a:p>
        </p:txBody>
      </p:sp>
      <p:sp>
        <p:nvSpPr>
          <p:cNvPr id="8" name="Rectangle 7"/>
          <p:cNvSpPr/>
          <p:nvPr/>
        </p:nvSpPr>
        <p:spPr>
          <a:xfrm>
            <a:off x="230906" y="5703264"/>
            <a:ext cx="4572000" cy="276999"/>
          </a:xfrm>
          <a:prstGeom prst="rect">
            <a:avLst/>
          </a:prstGeom>
        </p:spPr>
        <p:txBody>
          <a:bodyPr>
            <a:spAutoFit/>
          </a:bodyPr>
          <a:lstStyle/>
          <a:p>
            <a:pPr>
              <a:tabLst>
                <a:tab pos="3028950" algn="l"/>
              </a:tabLst>
            </a:pPr>
            <a:r>
              <a:rPr lang="fr-FR" sz="1200" b="1" dirty="0" smtClean="0">
                <a:solidFill>
                  <a:srgbClr val="000000"/>
                </a:solidFill>
                <a:latin typeface="Tahoma"/>
                <a:cs typeface="Tahoma"/>
              </a:rPr>
              <a:t>*</a:t>
            </a:r>
            <a:r>
              <a:rPr lang="fr-FR" sz="1200" b="1" dirty="0">
                <a:solidFill>
                  <a:srgbClr val="000000"/>
                </a:solidFill>
                <a:latin typeface="Tahoma"/>
                <a:cs typeface="Tahoma"/>
              </a:rPr>
              <a:t>Excluant logement social / </a:t>
            </a:r>
            <a:r>
              <a:rPr lang="en-CA" sz="1200" b="1" i="1" dirty="0" smtClean="0">
                <a:solidFill>
                  <a:srgbClr val="FF6600"/>
                </a:solidFill>
                <a:latin typeface="Tahoma"/>
                <a:cs typeface="Tahoma"/>
              </a:rPr>
              <a:t>*Excluding social housing</a:t>
            </a:r>
            <a:endParaRPr lang="en-CA" sz="1200" b="1" i="1" dirty="0">
              <a:solidFill>
                <a:srgbClr val="FF6600"/>
              </a:solidFill>
              <a:latin typeface="Tahoma"/>
              <a:cs typeface="Tahoma"/>
            </a:endParaRPr>
          </a:p>
        </p:txBody>
      </p:sp>
      <p:sp>
        <p:nvSpPr>
          <p:cNvPr id="10" name="ZoneTexte 9"/>
          <p:cNvSpPr txBox="1"/>
          <p:nvPr/>
        </p:nvSpPr>
        <p:spPr>
          <a:xfrm>
            <a:off x="5677883" y="4807270"/>
            <a:ext cx="781785" cy="646331"/>
          </a:xfrm>
          <a:prstGeom prst="rect">
            <a:avLst/>
          </a:prstGeom>
          <a:noFill/>
        </p:spPr>
        <p:txBody>
          <a:bodyPr wrap="none" rtlCol="0">
            <a:spAutoFit/>
          </a:bodyPr>
          <a:lstStyle/>
          <a:p>
            <a:r>
              <a:rPr lang="fr-CA" b="1" dirty="0" smtClean="0">
                <a:solidFill>
                  <a:srgbClr val="000000"/>
                </a:solidFill>
                <a:latin typeface="Tahoma"/>
                <a:cs typeface="Tahoma"/>
              </a:rPr>
              <a:t>$ PN</a:t>
            </a:r>
          </a:p>
          <a:p>
            <a:r>
              <a:rPr lang="fr-CA" b="1" i="1" dirty="0" smtClean="0">
                <a:solidFill>
                  <a:srgbClr val="FF6600"/>
                </a:solidFill>
                <a:latin typeface="Tahoma"/>
                <a:cs typeface="Tahoma"/>
              </a:rPr>
              <a:t>FN $</a:t>
            </a:r>
            <a:endParaRPr lang="fr-CA" b="1" i="1" dirty="0">
              <a:solidFill>
                <a:srgbClr val="FF6600"/>
              </a:solidFill>
              <a:latin typeface="Tahoma"/>
              <a:cs typeface="Tahoma"/>
            </a:endParaRPr>
          </a:p>
        </p:txBody>
      </p:sp>
      <p:sp>
        <p:nvSpPr>
          <p:cNvPr id="11" name="ZoneTexte 10"/>
          <p:cNvSpPr txBox="1"/>
          <p:nvPr/>
        </p:nvSpPr>
        <p:spPr>
          <a:xfrm>
            <a:off x="6897132" y="4810167"/>
            <a:ext cx="1331251" cy="646331"/>
          </a:xfrm>
          <a:prstGeom prst="rect">
            <a:avLst/>
          </a:prstGeom>
          <a:noFill/>
        </p:spPr>
        <p:txBody>
          <a:bodyPr wrap="none" rtlCol="0">
            <a:spAutoFit/>
          </a:bodyPr>
          <a:lstStyle/>
          <a:p>
            <a:r>
              <a:rPr lang="fr-CA" b="1" dirty="0" smtClean="0">
                <a:solidFill>
                  <a:srgbClr val="000000"/>
                </a:solidFill>
                <a:latin typeface="Tahoma"/>
                <a:cs typeface="Tahoma"/>
              </a:rPr>
              <a:t>$ Fédéral</a:t>
            </a:r>
          </a:p>
          <a:p>
            <a:r>
              <a:rPr lang="fr-CA" b="1" i="1" dirty="0" smtClean="0">
                <a:solidFill>
                  <a:srgbClr val="FF6600"/>
                </a:solidFill>
                <a:latin typeface="Tahoma"/>
                <a:cs typeface="Tahoma"/>
              </a:rPr>
              <a:t>Federal</a:t>
            </a:r>
            <a:r>
              <a:rPr lang="fr-CA" b="1" i="1" dirty="0" smtClean="0">
                <a:solidFill>
                  <a:srgbClr val="FF6600"/>
                </a:solidFill>
                <a:latin typeface="Tahoma"/>
                <a:cs typeface="Tahoma"/>
              </a:rPr>
              <a:t> $</a:t>
            </a:r>
            <a:endParaRPr lang="fr-CA" b="1" i="1" dirty="0">
              <a:solidFill>
                <a:srgbClr val="FF6600"/>
              </a:solidFill>
              <a:latin typeface="Tahoma"/>
              <a:cs typeface="Tahoma"/>
            </a:endParaRPr>
          </a:p>
        </p:txBody>
      </p:sp>
      <p:pic>
        <p:nvPicPr>
          <p:cNvPr id="12" name="Picture 2" descr="P:\HD-750\À ne pas détruire 08-01-2014\Cours 3000–3099\3000–3049\3035-APNQL, assemb.gén.annuelle juin 2015\PPT\stri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18141" y="1108905"/>
            <a:ext cx="9125860" cy="539876"/>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p:cNvPicPr>
            <a:picLocks noChangeAspect="1"/>
          </p:cNvPicPr>
          <p:nvPr/>
        </p:nvPicPr>
        <p:blipFill>
          <a:blip r:embed="rId3"/>
          <a:stretch>
            <a:fillRect/>
          </a:stretch>
        </p:blipFill>
        <p:spPr>
          <a:xfrm>
            <a:off x="5518020" y="3052800"/>
            <a:ext cx="2094247" cy="1678535"/>
          </a:xfrm>
          <a:prstGeom prst="rect">
            <a:avLst/>
          </a:prstGeom>
        </p:spPr>
      </p:pic>
      <p:pic>
        <p:nvPicPr>
          <p:cNvPr id="14" name="Picture 2" descr="C:\Users\APNQL\AppData\Local\Microsoft\Windows\Temporary Internet Files\Content.Word\APNQL 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8306" y="102892"/>
            <a:ext cx="914400" cy="945931"/>
          </a:xfrm>
          <a:prstGeom prst="rect">
            <a:avLst/>
          </a:prstGeom>
          <a:noFill/>
          <a:ln>
            <a:noFill/>
          </a:ln>
        </p:spPr>
      </p:pic>
      <p:sp>
        <p:nvSpPr>
          <p:cNvPr id="16" name="Titre 1"/>
          <p:cNvSpPr txBox="1">
            <a:spLocks/>
          </p:cNvSpPr>
          <p:nvPr/>
        </p:nvSpPr>
        <p:spPr>
          <a:xfrm>
            <a:off x="186501" y="148533"/>
            <a:ext cx="7095840" cy="978134"/>
          </a:xfrm>
          <a:prstGeom prst="rect">
            <a:avLst/>
          </a:prstGeom>
          <a:gradFill flip="none" rotWithShape="1">
            <a:gsLst>
              <a:gs pos="0">
                <a:schemeClr val="bg1">
                  <a:lumMod val="65000"/>
                </a:schemeClr>
              </a:gs>
              <a:gs pos="100000">
                <a:srgbClr val="FFFFFF"/>
              </a:gs>
            </a:gsLst>
            <a:path path="shape">
              <a:fillToRect l="50000" t="50000" r="50000" b="50000"/>
            </a:path>
            <a:tileRect/>
          </a:gra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0000"/>
                </a:solidFill>
                <a:latin typeface="Tahoma"/>
                <a:cs typeface="Tahoma"/>
              </a:rPr>
              <a:t>Quelques constats (suite)</a:t>
            </a:r>
            <a:br>
              <a:rPr lang="fr-FR" sz="2800" b="1" dirty="0" smtClean="0">
                <a:solidFill>
                  <a:srgbClr val="000000"/>
                </a:solidFill>
                <a:latin typeface="Tahoma"/>
                <a:cs typeface="Tahoma"/>
              </a:rPr>
            </a:br>
            <a:r>
              <a:rPr lang="en-CA" sz="2800" b="1" i="1" dirty="0" smtClean="0">
                <a:solidFill>
                  <a:srgbClr val="FF6600"/>
                </a:solidFill>
                <a:latin typeface="Tahoma"/>
                <a:cs typeface="Tahoma"/>
              </a:rPr>
              <a:t>Some </a:t>
            </a:r>
            <a:r>
              <a:rPr lang="en-CA" sz="2800" b="1" i="1" dirty="0">
                <a:solidFill>
                  <a:srgbClr val="FF6600"/>
                </a:solidFill>
                <a:latin typeface="Tahoma"/>
                <a:cs typeface="Tahoma"/>
              </a:rPr>
              <a:t>Findings </a:t>
            </a:r>
            <a:r>
              <a:rPr lang="en-CA" sz="2800" b="1" i="1" dirty="0" smtClean="0">
                <a:solidFill>
                  <a:srgbClr val="FF6600"/>
                </a:solidFill>
                <a:latin typeface="Tahoma"/>
                <a:cs typeface="Tahoma"/>
              </a:rPr>
              <a:t>(cont.)</a:t>
            </a:r>
            <a:endParaRPr lang="en-CA" sz="2800" b="1" dirty="0">
              <a:solidFill>
                <a:srgbClr val="FF6600"/>
              </a:solidFill>
              <a:latin typeface="Tahoma"/>
              <a:cs typeface="Tahoma"/>
            </a:endParaRPr>
          </a:p>
        </p:txBody>
      </p:sp>
    </p:spTree>
    <p:extLst>
      <p:ext uri="{BB962C8B-B14F-4D97-AF65-F5344CB8AC3E}">
        <p14:creationId xmlns:p14="http://schemas.microsoft.com/office/powerpoint/2010/main" val="201256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a:spLocks noGrp="1"/>
          </p:cNvSpPr>
          <p:nvPr>
            <p:ph idx="1"/>
          </p:nvPr>
        </p:nvSpPr>
        <p:spPr>
          <a:xfrm>
            <a:off x="222250" y="1816900"/>
            <a:ext cx="8152668" cy="4133452"/>
          </a:xfrm>
        </p:spPr>
        <p:txBody>
          <a:bodyPr>
            <a:noAutofit/>
          </a:bodyPr>
          <a:lstStyle/>
          <a:p>
            <a:pPr marL="0" indent="0">
              <a:buNone/>
              <a:tabLst>
                <a:tab pos="230188" algn="l"/>
              </a:tabLst>
            </a:pPr>
            <a:r>
              <a:rPr lang="fr-FR" sz="2100" dirty="0" smtClean="0">
                <a:solidFill>
                  <a:srgbClr val="000000"/>
                </a:solidFill>
                <a:latin typeface="Tahoma"/>
                <a:cs typeface="Tahoma"/>
              </a:rPr>
              <a:t>Les Premières </a:t>
            </a:r>
            <a:r>
              <a:rPr lang="fr-FR" sz="2100" dirty="0">
                <a:solidFill>
                  <a:srgbClr val="000000"/>
                </a:solidFill>
                <a:latin typeface="Tahoma"/>
                <a:cs typeface="Tahoma"/>
              </a:rPr>
              <a:t>Nations a</a:t>
            </a:r>
            <a:r>
              <a:rPr lang="fr-FR" sz="2100" dirty="0" smtClean="0">
                <a:solidFill>
                  <a:srgbClr val="000000"/>
                </a:solidFill>
                <a:latin typeface="Tahoma"/>
                <a:cs typeface="Tahoma"/>
              </a:rPr>
              <a:t>u Québec </a:t>
            </a:r>
            <a:r>
              <a:rPr lang="fr-FR" sz="2100" dirty="0">
                <a:solidFill>
                  <a:srgbClr val="000000"/>
                </a:solidFill>
                <a:latin typeface="Tahoma"/>
                <a:cs typeface="Tahoma"/>
              </a:rPr>
              <a:t>apportent </a:t>
            </a:r>
            <a:r>
              <a:rPr lang="fr-FR" sz="2100" dirty="0" smtClean="0">
                <a:solidFill>
                  <a:srgbClr val="000000"/>
                </a:solidFill>
                <a:latin typeface="Tahoma"/>
                <a:cs typeface="Tahoma"/>
              </a:rPr>
              <a:t>une importante valeur ajoutée aux investissements fédéraux dans le logement</a:t>
            </a:r>
            <a:endParaRPr lang="fr-FR" sz="2100" dirty="0">
              <a:solidFill>
                <a:srgbClr val="000000"/>
              </a:solidFill>
              <a:latin typeface="Tahoma"/>
              <a:cs typeface="Tahoma"/>
            </a:endParaRPr>
          </a:p>
          <a:p>
            <a:pPr marL="230188" indent="-230188">
              <a:buNone/>
            </a:pPr>
            <a:r>
              <a:rPr lang="fr-FR" sz="2100" dirty="0" smtClean="0">
                <a:solidFill>
                  <a:srgbClr val="000000"/>
                </a:solidFill>
                <a:latin typeface="Tahoma"/>
                <a:cs typeface="Tahoma"/>
              </a:rPr>
              <a:t>– </a:t>
            </a:r>
            <a:r>
              <a:rPr lang="fr-CA" sz="2100" dirty="0" smtClean="0">
                <a:solidFill>
                  <a:srgbClr val="000000"/>
                </a:solidFill>
                <a:latin typeface="Tahoma"/>
                <a:cs typeface="Tahoma"/>
              </a:rPr>
              <a:t>Effet de levier de ±4/1 pour le logement privé et abordable(1$F = 5$ total)</a:t>
            </a:r>
          </a:p>
          <a:p>
            <a:pPr marL="230188" indent="-230188">
              <a:buNone/>
            </a:pPr>
            <a:r>
              <a:rPr lang="fr-CA" sz="2100" dirty="0" smtClean="0">
                <a:solidFill>
                  <a:srgbClr val="000000"/>
                </a:solidFill>
                <a:latin typeface="Tahoma"/>
                <a:cs typeface="Tahoma"/>
              </a:rPr>
              <a:t>– </a:t>
            </a:r>
            <a:r>
              <a:rPr lang="fr-CA" sz="2100" dirty="0">
                <a:solidFill>
                  <a:srgbClr val="000000"/>
                </a:solidFill>
                <a:latin typeface="Tahoma"/>
                <a:cs typeface="Tahoma"/>
              </a:rPr>
              <a:t>Effet de levier de </a:t>
            </a:r>
            <a:r>
              <a:rPr lang="fr-CA" sz="2100" dirty="0" smtClean="0">
                <a:solidFill>
                  <a:srgbClr val="000000"/>
                </a:solidFill>
                <a:latin typeface="Tahoma"/>
                <a:cs typeface="Tahoma"/>
              </a:rPr>
              <a:t>±1/</a:t>
            </a:r>
            <a:r>
              <a:rPr lang="fr-CA" sz="2100" dirty="0">
                <a:solidFill>
                  <a:srgbClr val="000000"/>
                </a:solidFill>
                <a:latin typeface="Tahoma"/>
                <a:cs typeface="Tahoma"/>
              </a:rPr>
              <a:t>1 pour le logement </a:t>
            </a:r>
            <a:r>
              <a:rPr lang="fr-CA" sz="2100" dirty="0" smtClean="0">
                <a:solidFill>
                  <a:srgbClr val="000000"/>
                </a:solidFill>
                <a:latin typeface="Tahoma"/>
                <a:cs typeface="Tahoma"/>
              </a:rPr>
              <a:t>social </a:t>
            </a:r>
            <a:r>
              <a:rPr lang="fr-CA" sz="2100" dirty="0">
                <a:solidFill>
                  <a:srgbClr val="000000"/>
                </a:solidFill>
                <a:latin typeface="Tahoma"/>
                <a:cs typeface="Tahoma"/>
              </a:rPr>
              <a:t>(1$F</a:t>
            </a:r>
            <a:r>
              <a:rPr lang="fr-CA" sz="2100" dirty="0" smtClean="0">
                <a:solidFill>
                  <a:srgbClr val="000000"/>
                </a:solidFill>
                <a:latin typeface="Tahoma"/>
                <a:cs typeface="Tahoma"/>
              </a:rPr>
              <a:t>=2$ </a:t>
            </a:r>
            <a:r>
              <a:rPr lang="fr-CA" sz="2100" dirty="0">
                <a:solidFill>
                  <a:srgbClr val="000000"/>
                </a:solidFill>
                <a:latin typeface="Tahoma"/>
                <a:cs typeface="Tahoma"/>
              </a:rPr>
              <a:t>total)</a:t>
            </a:r>
          </a:p>
          <a:p>
            <a:pPr marL="230188" indent="-230188">
              <a:buNone/>
            </a:pPr>
            <a:endParaRPr lang="fr-CA" sz="2100" dirty="0" smtClean="0">
              <a:latin typeface="Tahoma"/>
              <a:cs typeface="Tahoma"/>
            </a:endParaRPr>
          </a:p>
          <a:p>
            <a:pPr marL="0" indent="0">
              <a:buNone/>
              <a:tabLst>
                <a:tab pos="230188" algn="l"/>
              </a:tabLst>
            </a:pPr>
            <a:r>
              <a:rPr lang="en-CA" sz="2100" i="1" dirty="0" smtClean="0">
                <a:solidFill>
                  <a:srgbClr val="FF6600"/>
                </a:solidFill>
                <a:latin typeface="Tahoma"/>
                <a:cs typeface="Tahoma"/>
              </a:rPr>
              <a:t>First Nations in Quebec provide significant added value to federal investments in housing</a:t>
            </a:r>
          </a:p>
          <a:p>
            <a:pPr marL="0" indent="0">
              <a:buNone/>
              <a:tabLst>
                <a:tab pos="230188" algn="l"/>
              </a:tabLst>
            </a:pPr>
            <a:r>
              <a:rPr lang="en-CA" sz="2100" i="1" dirty="0" smtClean="0">
                <a:solidFill>
                  <a:srgbClr val="FF6600"/>
                </a:solidFill>
                <a:latin typeface="Tahoma"/>
                <a:cs typeface="Tahoma"/>
              </a:rPr>
              <a:t>–	Leverage of ±4/1 for individual and affordable housing </a:t>
            </a:r>
            <a:br>
              <a:rPr lang="en-CA" sz="2100" i="1" dirty="0" smtClean="0">
                <a:solidFill>
                  <a:srgbClr val="FF6600"/>
                </a:solidFill>
                <a:latin typeface="Tahoma"/>
                <a:cs typeface="Tahoma"/>
              </a:rPr>
            </a:br>
            <a:r>
              <a:rPr lang="en-CA" sz="2100" i="1" dirty="0" smtClean="0">
                <a:solidFill>
                  <a:srgbClr val="FF6600"/>
                </a:solidFill>
                <a:latin typeface="Tahoma"/>
                <a:cs typeface="Tahoma"/>
              </a:rPr>
              <a:t>	($1F=$5 total)</a:t>
            </a:r>
          </a:p>
          <a:p>
            <a:pPr marL="0" indent="0">
              <a:buNone/>
              <a:tabLst>
                <a:tab pos="230188" algn="l"/>
              </a:tabLst>
            </a:pPr>
            <a:r>
              <a:rPr lang="en-CA" sz="2100" i="1" dirty="0" smtClean="0">
                <a:solidFill>
                  <a:srgbClr val="FF6600"/>
                </a:solidFill>
                <a:latin typeface="Tahoma"/>
                <a:cs typeface="Tahoma"/>
              </a:rPr>
              <a:t>– Leverage of ±1/1 for social housing ($1F=$2 total)</a:t>
            </a:r>
            <a:endParaRPr lang="en-CA" sz="2100" i="1" dirty="0">
              <a:solidFill>
                <a:srgbClr val="FF6600"/>
              </a:solidFill>
              <a:latin typeface="Tahoma"/>
              <a:cs typeface="Tahoma"/>
            </a:endParaRPr>
          </a:p>
        </p:txBody>
      </p:sp>
      <p:pic>
        <p:nvPicPr>
          <p:cNvPr id="6" name="Picture 2" descr="P:\HD-750\À ne pas détruire 08-01-2014\Cours 3000–3099\3000–3049\3035-APNQL, assemb.gén.annuelle juin 2015\PPT\stri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18141" y="1126667"/>
            <a:ext cx="9125860" cy="539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PNQL\AppData\Local\Microsoft\Windows\Temporary Internet Files\Content.Word\APNQL 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306" y="102892"/>
            <a:ext cx="914400" cy="945931"/>
          </a:xfrm>
          <a:prstGeom prst="rect">
            <a:avLst/>
          </a:prstGeom>
          <a:noFill/>
          <a:ln>
            <a:noFill/>
          </a:ln>
        </p:spPr>
      </p:pic>
      <p:sp>
        <p:nvSpPr>
          <p:cNvPr id="9" name="Titre 1"/>
          <p:cNvSpPr txBox="1">
            <a:spLocks/>
          </p:cNvSpPr>
          <p:nvPr/>
        </p:nvSpPr>
        <p:spPr>
          <a:xfrm>
            <a:off x="186501" y="148533"/>
            <a:ext cx="7095840" cy="978134"/>
          </a:xfrm>
          <a:prstGeom prst="rect">
            <a:avLst/>
          </a:prstGeom>
          <a:gradFill flip="none" rotWithShape="1">
            <a:gsLst>
              <a:gs pos="0">
                <a:schemeClr val="bg1">
                  <a:lumMod val="65000"/>
                </a:schemeClr>
              </a:gs>
              <a:gs pos="100000">
                <a:srgbClr val="FFFFFF"/>
              </a:gs>
            </a:gsLst>
            <a:path path="shape">
              <a:fillToRect l="50000" t="50000" r="50000" b="50000"/>
            </a:path>
            <a:tileRect/>
          </a:gra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0000"/>
                </a:solidFill>
                <a:latin typeface="Tahoma"/>
                <a:cs typeface="Tahoma"/>
              </a:rPr>
              <a:t>Quelques constats (suite)</a:t>
            </a:r>
            <a:br>
              <a:rPr lang="fr-FR" sz="2800" b="1" dirty="0" smtClean="0">
                <a:solidFill>
                  <a:srgbClr val="000000"/>
                </a:solidFill>
                <a:latin typeface="Tahoma"/>
                <a:cs typeface="Tahoma"/>
              </a:rPr>
            </a:br>
            <a:r>
              <a:rPr lang="en-CA" sz="2800" b="1" i="1" dirty="0" smtClean="0">
                <a:solidFill>
                  <a:srgbClr val="FF6600"/>
                </a:solidFill>
                <a:latin typeface="Tahoma"/>
                <a:cs typeface="Tahoma"/>
              </a:rPr>
              <a:t>Some </a:t>
            </a:r>
            <a:r>
              <a:rPr lang="en-CA" sz="2800" b="1" i="1" dirty="0">
                <a:solidFill>
                  <a:srgbClr val="FF6600"/>
                </a:solidFill>
                <a:latin typeface="Tahoma"/>
                <a:cs typeface="Tahoma"/>
              </a:rPr>
              <a:t>Findings </a:t>
            </a:r>
            <a:r>
              <a:rPr lang="en-CA" sz="2800" b="1" i="1" dirty="0" smtClean="0">
                <a:solidFill>
                  <a:srgbClr val="FF6600"/>
                </a:solidFill>
                <a:latin typeface="Tahoma"/>
                <a:cs typeface="Tahoma"/>
              </a:rPr>
              <a:t>(cont.)</a:t>
            </a:r>
            <a:endParaRPr lang="en-CA" sz="2800" b="1" dirty="0">
              <a:solidFill>
                <a:srgbClr val="FF6600"/>
              </a:solidFill>
              <a:latin typeface="Tahoma"/>
              <a:cs typeface="Tahoma"/>
            </a:endParaRPr>
          </a:p>
        </p:txBody>
      </p:sp>
    </p:spTree>
    <p:extLst>
      <p:ext uri="{BB962C8B-B14F-4D97-AF65-F5344CB8AC3E}">
        <p14:creationId xmlns:p14="http://schemas.microsoft.com/office/powerpoint/2010/main" val="79739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a:spLocks noGrp="1"/>
          </p:cNvSpPr>
          <p:nvPr>
            <p:ph idx="1"/>
          </p:nvPr>
        </p:nvSpPr>
        <p:spPr>
          <a:xfrm>
            <a:off x="235178" y="1784937"/>
            <a:ext cx="8229600" cy="4458078"/>
          </a:xfrm>
        </p:spPr>
        <p:txBody>
          <a:bodyPr>
            <a:noAutofit/>
          </a:bodyPr>
          <a:lstStyle/>
          <a:p>
            <a:pPr marL="0" indent="0">
              <a:buNone/>
              <a:tabLst>
                <a:tab pos="284163" algn="l"/>
              </a:tabLst>
            </a:pPr>
            <a:r>
              <a:rPr lang="fr-FR" sz="2100" dirty="0" smtClean="0">
                <a:solidFill>
                  <a:srgbClr val="000000"/>
                </a:solidFill>
                <a:latin typeface="Tahoma"/>
                <a:cs typeface="Tahoma"/>
              </a:rPr>
              <a:t>Les Premières Nations </a:t>
            </a:r>
            <a:r>
              <a:rPr lang="fr-FR" sz="2100" dirty="0">
                <a:solidFill>
                  <a:srgbClr val="000000"/>
                </a:solidFill>
                <a:latin typeface="Tahoma"/>
                <a:cs typeface="Tahoma"/>
              </a:rPr>
              <a:t>a</a:t>
            </a:r>
            <a:r>
              <a:rPr lang="fr-FR" sz="2100" dirty="0" smtClean="0">
                <a:solidFill>
                  <a:srgbClr val="000000"/>
                </a:solidFill>
                <a:latin typeface="Tahoma"/>
                <a:cs typeface="Tahoma"/>
              </a:rPr>
              <a:t>u </a:t>
            </a:r>
            <a:r>
              <a:rPr lang="fr-FR" sz="2100" dirty="0">
                <a:solidFill>
                  <a:srgbClr val="000000"/>
                </a:solidFill>
                <a:latin typeface="Tahoma"/>
                <a:cs typeface="Tahoma"/>
              </a:rPr>
              <a:t>Québec ont contracté, à elles seules, </a:t>
            </a:r>
            <a:r>
              <a:rPr lang="fr-FR" sz="2100" dirty="0" smtClean="0">
                <a:solidFill>
                  <a:srgbClr val="000000"/>
                </a:solidFill>
                <a:latin typeface="Tahoma"/>
                <a:cs typeface="Tahoma"/>
              </a:rPr>
              <a:t>près </a:t>
            </a:r>
            <a:r>
              <a:rPr lang="fr-FR" sz="2100" dirty="0">
                <a:solidFill>
                  <a:srgbClr val="000000"/>
                </a:solidFill>
                <a:latin typeface="Tahoma"/>
                <a:cs typeface="Tahoma"/>
              </a:rPr>
              <a:t>du quart (24,2 %</a:t>
            </a:r>
            <a:r>
              <a:rPr lang="fr-FR" sz="2100" dirty="0" smtClean="0">
                <a:solidFill>
                  <a:srgbClr val="000000"/>
                </a:solidFill>
                <a:latin typeface="Tahoma"/>
                <a:cs typeface="Tahoma"/>
              </a:rPr>
              <a:t>) </a:t>
            </a:r>
            <a:r>
              <a:rPr lang="fr-FR" sz="2100" dirty="0">
                <a:solidFill>
                  <a:srgbClr val="000000"/>
                </a:solidFill>
                <a:latin typeface="Tahoma"/>
                <a:cs typeface="Tahoma"/>
              </a:rPr>
              <a:t>des garanties d'emprunt ministérielles </a:t>
            </a:r>
            <a:r>
              <a:rPr lang="fr-FR" sz="2100" dirty="0" smtClean="0">
                <a:solidFill>
                  <a:srgbClr val="000000"/>
                </a:solidFill>
                <a:latin typeface="Tahoma"/>
                <a:cs typeface="Tahoma"/>
              </a:rPr>
              <a:t>émises par AANC entre </a:t>
            </a:r>
            <a:r>
              <a:rPr lang="fr-FR" sz="2100" dirty="0">
                <a:solidFill>
                  <a:srgbClr val="000000"/>
                </a:solidFill>
                <a:latin typeface="Tahoma"/>
                <a:cs typeface="Tahoma"/>
              </a:rPr>
              <a:t>2005-2006 et 2013-</a:t>
            </a:r>
            <a:r>
              <a:rPr lang="fr-FR" sz="2100" dirty="0" smtClean="0">
                <a:solidFill>
                  <a:srgbClr val="000000"/>
                </a:solidFill>
                <a:latin typeface="Tahoma"/>
                <a:cs typeface="Tahoma"/>
              </a:rPr>
              <a:t>2014. GEM = 16,5 M$ en 2014-2015</a:t>
            </a:r>
          </a:p>
          <a:p>
            <a:pPr marL="230188" indent="-230188">
              <a:buNone/>
            </a:pPr>
            <a:r>
              <a:rPr lang="fr-FR" sz="2100" dirty="0">
                <a:solidFill>
                  <a:srgbClr val="000000"/>
                </a:solidFill>
                <a:latin typeface="Tahoma"/>
                <a:cs typeface="Tahoma"/>
              </a:rPr>
              <a:t>–</a:t>
            </a:r>
            <a:r>
              <a:rPr lang="fr-FR" sz="2100" dirty="0" smtClean="0">
                <a:solidFill>
                  <a:srgbClr val="000000"/>
                </a:solidFill>
                <a:latin typeface="Tahoma"/>
                <a:cs typeface="Tahoma"/>
              </a:rPr>
              <a:t> Dynamisme en réaction à une forte demande en logement</a:t>
            </a:r>
          </a:p>
          <a:p>
            <a:pPr marL="230188" indent="-230188">
              <a:buNone/>
            </a:pPr>
            <a:r>
              <a:rPr lang="fr-FR" sz="2100" dirty="0" smtClean="0">
                <a:solidFill>
                  <a:srgbClr val="000000"/>
                </a:solidFill>
                <a:latin typeface="Tahoma"/>
                <a:cs typeface="Tahoma"/>
              </a:rPr>
              <a:t>– Investissement substantiel dans le logement privé</a:t>
            </a:r>
          </a:p>
          <a:p>
            <a:pPr marL="230188" indent="-230188">
              <a:buNone/>
            </a:pPr>
            <a:endParaRPr lang="fr-FR" sz="2100" dirty="0" smtClean="0">
              <a:latin typeface="Tahoma"/>
              <a:cs typeface="Tahoma"/>
            </a:endParaRPr>
          </a:p>
          <a:p>
            <a:pPr marL="0" indent="0">
              <a:buNone/>
              <a:tabLst>
                <a:tab pos="284163" algn="l"/>
              </a:tabLst>
            </a:pPr>
            <a:r>
              <a:rPr lang="en-CA" sz="2100" i="1" dirty="0" smtClean="0">
                <a:solidFill>
                  <a:srgbClr val="FF6600"/>
                </a:solidFill>
                <a:latin typeface="Tahoma"/>
                <a:cs typeface="Tahoma"/>
              </a:rPr>
              <a:t>First Nations in Quebec have contracted, themselves alone, about a quarter (24.2%) of the ministerial loan guarantees issued by INAC between 2005-2006 and 2013-2014. LMG = $16.5M in 2014-2015</a:t>
            </a:r>
          </a:p>
          <a:p>
            <a:pPr marL="284163" indent="-284163">
              <a:buNone/>
            </a:pPr>
            <a:r>
              <a:rPr lang="en-CA" sz="2100" i="1" dirty="0" smtClean="0">
                <a:solidFill>
                  <a:srgbClr val="FF6600"/>
                </a:solidFill>
                <a:latin typeface="Tahoma"/>
                <a:cs typeface="Tahoma"/>
              </a:rPr>
              <a:t>– Dynamism in response to a strong demand for housing</a:t>
            </a:r>
          </a:p>
          <a:p>
            <a:pPr marL="284163" indent="-284163">
              <a:buNone/>
            </a:pPr>
            <a:r>
              <a:rPr lang="en-CA" sz="2100" i="1" dirty="0" smtClean="0">
                <a:solidFill>
                  <a:srgbClr val="FF6600"/>
                </a:solidFill>
                <a:latin typeface="Tahoma"/>
                <a:cs typeface="Tahoma"/>
              </a:rPr>
              <a:t>– Substantial investment in private housing</a:t>
            </a:r>
            <a:endParaRPr lang="en-CA" sz="2100" i="1" dirty="0">
              <a:solidFill>
                <a:srgbClr val="FF6600"/>
              </a:solidFill>
              <a:latin typeface="Tahoma"/>
              <a:cs typeface="Tahoma"/>
            </a:endParaRPr>
          </a:p>
        </p:txBody>
      </p:sp>
      <p:pic>
        <p:nvPicPr>
          <p:cNvPr id="6" name="Picture 2" descr="P:\HD-750\À ne pas détruire 08-01-2014\Cours 3000–3099\3000–3049\3035-APNQL, assemb.gén.annuelle juin 2015\PPT\stri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18141" y="1126667"/>
            <a:ext cx="9125860" cy="539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PNQL\AppData\Local\Microsoft\Windows\Temporary Internet Files\Content.Word\APNQL 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306" y="102892"/>
            <a:ext cx="914400" cy="945931"/>
          </a:xfrm>
          <a:prstGeom prst="rect">
            <a:avLst/>
          </a:prstGeom>
          <a:noFill/>
          <a:ln>
            <a:noFill/>
          </a:ln>
        </p:spPr>
      </p:pic>
      <p:sp>
        <p:nvSpPr>
          <p:cNvPr id="9" name="Titre 1"/>
          <p:cNvSpPr txBox="1">
            <a:spLocks/>
          </p:cNvSpPr>
          <p:nvPr/>
        </p:nvSpPr>
        <p:spPr>
          <a:xfrm>
            <a:off x="186501" y="148533"/>
            <a:ext cx="7086959" cy="978134"/>
          </a:xfrm>
          <a:prstGeom prst="rect">
            <a:avLst/>
          </a:prstGeom>
          <a:gradFill flip="none" rotWithShape="1">
            <a:gsLst>
              <a:gs pos="0">
                <a:schemeClr val="bg1">
                  <a:lumMod val="65000"/>
                </a:schemeClr>
              </a:gs>
              <a:gs pos="100000">
                <a:srgbClr val="FFFFFF"/>
              </a:gs>
            </a:gsLst>
            <a:path path="shape">
              <a:fillToRect l="50000" t="50000" r="50000" b="50000"/>
            </a:path>
            <a:tileRect/>
          </a:gra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0000"/>
                </a:solidFill>
                <a:latin typeface="Tahoma"/>
                <a:cs typeface="Tahoma"/>
              </a:rPr>
              <a:t>Quelques constats (suite)</a:t>
            </a:r>
            <a:br>
              <a:rPr lang="fr-FR" sz="2800" b="1" dirty="0" smtClean="0">
                <a:solidFill>
                  <a:srgbClr val="000000"/>
                </a:solidFill>
                <a:latin typeface="Tahoma"/>
                <a:cs typeface="Tahoma"/>
              </a:rPr>
            </a:br>
            <a:r>
              <a:rPr lang="en-CA" sz="2800" b="1" i="1" dirty="0" smtClean="0">
                <a:solidFill>
                  <a:srgbClr val="FF6600"/>
                </a:solidFill>
                <a:latin typeface="Tahoma"/>
                <a:cs typeface="Tahoma"/>
              </a:rPr>
              <a:t>Some </a:t>
            </a:r>
            <a:r>
              <a:rPr lang="en-CA" sz="2800" b="1" i="1" dirty="0">
                <a:solidFill>
                  <a:srgbClr val="FF6600"/>
                </a:solidFill>
                <a:latin typeface="Tahoma"/>
                <a:cs typeface="Tahoma"/>
              </a:rPr>
              <a:t>Findings </a:t>
            </a:r>
            <a:r>
              <a:rPr lang="en-CA" sz="2800" b="1" i="1" dirty="0" smtClean="0">
                <a:solidFill>
                  <a:srgbClr val="FF6600"/>
                </a:solidFill>
                <a:latin typeface="Tahoma"/>
                <a:cs typeface="Tahoma"/>
              </a:rPr>
              <a:t>(cont.)</a:t>
            </a:r>
            <a:endParaRPr lang="en-CA" sz="2800" b="1" dirty="0">
              <a:solidFill>
                <a:srgbClr val="FF6600"/>
              </a:solidFill>
              <a:latin typeface="Tahoma"/>
              <a:cs typeface="Tahoma"/>
            </a:endParaRPr>
          </a:p>
        </p:txBody>
      </p:sp>
    </p:spTree>
    <p:extLst>
      <p:ext uri="{BB962C8B-B14F-4D97-AF65-F5344CB8AC3E}">
        <p14:creationId xmlns:p14="http://schemas.microsoft.com/office/powerpoint/2010/main" val="228236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a:spLocks noGrp="1"/>
          </p:cNvSpPr>
          <p:nvPr>
            <p:ph idx="1"/>
          </p:nvPr>
        </p:nvSpPr>
        <p:spPr>
          <a:xfrm>
            <a:off x="223764" y="1964965"/>
            <a:ext cx="8166157" cy="3842903"/>
          </a:xfrm>
        </p:spPr>
        <p:txBody>
          <a:bodyPr>
            <a:noAutofit/>
          </a:bodyPr>
          <a:lstStyle/>
          <a:p>
            <a:pPr marL="0" indent="0">
              <a:buNone/>
              <a:tabLst>
                <a:tab pos="284163" algn="l"/>
              </a:tabLst>
            </a:pPr>
            <a:r>
              <a:rPr lang="fr-FR" sz="2300" dirty="0" smtClean="0">
                <a:solidFill>
                  <a:srgbClr val="000000"/>
                </a:solidFill>
                <a:latin typeface="Tahoma"/>
                <a:cs typeface="Tahoma"/>
              </a:rPr>
              <a:t>Le fait que les Premières Nations </a:t>
            </a:r>
            <a:r>
              <a:rPr lang="fr-FR" sz="2300" dirty="0">
                <a:solidFill>
                  <a:srgbClr val="000000"/>
                </a:solidFill>
                <a:latin typeface="Tahoma"/>
                <a:cs typeface="Tahoma"/>
              </a:rPr>
              <a:t>a</a:t>
            </a:r>
            <a:r>
              <a:rPr lang="fr-FR" sz="2300" dirty="0" smtClean="0">
                <a:solidFill>
                  <a:srgbClr val="000000"/>
                </a:solidFill>
                <a:latin typeface="Tahoma"/>
                <a:cs typeface="Tahoma"/>
              </a:rPr>
              <a:t>u </a:t>
            </a:r>
            <a:r>
              <a:rPr lang="fr-FR" sz="2300" dirty="0">
                <a:solidFill>
                  <a:srgbClr val="000000"/>
                </a:solidFill>
                <a:latin typeface="Tahoma"/>
                <a:cs typeface="Tahoma"/>
              </a:rPr>
              <a:t>Québec </a:t>
            </a:r>
            <a:r>
              <a:rPr lang="fr-FR" sz="2300" dirty="0" smtClean="0">
                <a:solidFill>
                  <a:srgbClr val="000000"/>
                </a:solidFill>
                <a:latin typeface="Tahoma"/>
                <a:cs typeface="Tahoma"/>
              </a:rPr>
              <a:t>investissent beaucoup dans le </a:t>
            </a:r>
            <a:r>
              <a:rPr lang="fr-FR" sz="2300" dirty="0">
                <a:solidFill>
                  <a:srgbClr val="000000"/>
                </a:solidFill>
                <a:latin typeface="Tahoma"/>
                <a:cs typeface="Tahoma"/>
              </a:rPr>
              <a:t>logement mène à une </a:t>
            </a:r>
            <a:r>
              <a:rPr lang="fr-FR" sz="2300" dirty="0" smtClean="0">
                <a:solidFill>
                  <a:srgbClr val="000000"/>
                </a:solidFill>
                <a:latin typeface="Tahoma"/>
                <a:cs typeface="Tahoma"/>
              </a:rPr>
              <a:t>réduction de la part du budget des programmes de la SCHL qui est allouée à la région. La répartition est basée sur les besoins impérieux en logement</a:t>
            </a:r>
          </a:p>
          <a:p>
            <a:pPr marL="0" indent="0">
              <a:buNone/>
              <a:tabLst>
                <a:tab pos="284163" algn="l"/>
              </a:tabLst>
            </a:pPr>
            <a:r>
              <a:rPr lang="fr-FR" sz="2300" dirty="0" smtClean="0">
                <a:latin typeface="Tahoma"/>
                <a:cs typeface="Tahoma"/>
              </a:rPr>
              <a:t>		</a:t>
            </a:r>
          </a:p>
          <a:p>
            <a:pPr marL="0" indent="0">
              <a:buNone/>
              <a:tabLst>
                <a:tab pos="284163" algn="l"/>
              </a:tabLst>
            </a:pPr>
            <a:r>
              <a:rPr lang="en-CA" sz="2300" i="1" dirty="0" smtClean="0">
                <a:solidFill>
                  <a:srgbClr val="FF6600"/>
                </a:solidFill>
                <a:latin typeface="Tahoma"/>
                <a:cs typeface="Tahoma"/>
              </a:rPr>
              <a:t>The fact that the First Nations in Quebec are investing heavily in housing leads to a reduction in the share of CMHC budgets that is allocated to the region. The distribution is based on core housing needs</a:t>
            </a:r>
          </a:p>
        </p:txBody>
      </p:sp>
      <p:pic>
        <p:nvPicPr>
          <p:cNvPr id="6" name="Picture 2" descr="P:\HD-750\À ne pas détruire 08-01-2014\Cours 3000–3099\3000–3049\3035-APNQL, assemb.gén.annuelle juin 2015\PPT\stri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18141" y="1126667"/>
            <a:ext cx="9125860" cy="539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PNQL\AppData\Local\Microsoft\Windows\Temporary Internet Files\Content.Word\APNQL 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306" y="102892"/>
            <a:ext cx="914400" cy="945931"/>
          </a:xfrm>
          <a:prstGeom prst="rect">
            <a:avLst/>
          </a:prstGeom>
          <a:noFill/>
          <a:ln>
            <a:noFill/>
          </a:ln>
        </p:spPr>
      </p:pic>
      <p:sp>
        <p:nvSpPr>
          <p:cNvPr id="9" name="Titre 1"/>
          <p:cNvSpPr txBox="1">
            <a:spLocks/>
          </p:cNvSpPr>
          <p:nvPr/>
        </p:nvSpPr>
        <p:spPr>
          <a:xfrm>
            <a:off x="186501" y="148533"/>
            <a:ext cx="7104721" cy="978134"/>
          </a:xfrm>
          <a:prstGeom prst="rect">
            <a:avLst/>
          </a:prstGeom>
          <a:gradFill flip="none" rotWithShape="1">
            <a:gsLst>
              <a:gs pos="0">
                <a:schemeClr val="bg1">
                  <a:lumMod val="65000"/>
                </a:schemeClr>
              </a:gs>
              <a:gs pos="100000">
                <a:srgbClr val="FFFFFF"/>
              </a:gs>
            </a:gsLst>
            <a:path path="shape">
              <a:fillToRect l="50000" t="50000" r="50000" b="50000"/>
            </a:path>
            <a:tileRect/>
          </a:gra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0000"/>
                </a:solidFill>
                <a:latin typeface="Tahoma"/>
                <a:cs typeface="Tahoma"/>
              </a:rPr>
              <a:t>Quelques constats (suite)</a:t>
            </a:r>
            <a:br>
              <a:rPr lang="fr-FR" sz="2800" b="1" dirty="0" smtClean="0">
                <a:solidFill>
                  <a:srgbClr val="000000"/>
                </a:solidFill>
                <a:latin typeface="Tahoma"/>
                <a:cs typeface="Tahoma"/>
              </a:rPr>
            </a:br>
            <a:r>
              <a:rPr lang="en-CA" sz="2800" b="1" i="1" dirty="0" smtClean="0">
                <a:solidFill>
                  <a:srgbClr val="FF6600"/>
                </a:solidFill>
                <a:latin typeface="Tahoma"/>
                <a:cs typeface="Tahoma"/>
              </a:rPr>
              <a:t>Some </a:t>
            </a:r>
            <a:r>
              <a:rPr lang="en-CA" sz="2800" b="1" i="1" dirty="0">
                <a:solidFill>
                  <a:srgbClr val="FF6600"/>
                </a:solidFill>
                <a:latin typeface="Tahoma"/>
                <a:cs typeface="Tahoma"/>
              </a:rPr>
              <a:t>Findings </a:t>
            </a:r>
            <a:r>
              <a:rPr lang="en-CA" sz="2800" b="1" i="1" dirty="0" smtClean="0">
                <a:solidFill>
                  <a:srgbClr val="FF6600"/>
                </a:solidFill>
                <a:latin typeface="Tahoma"/>
                <a:cs typeface="Tahoma"/>
              </a:rPr>
              <a:t>(cont.)</a:t>
            </a:r>
            <a:endParaRPr lang="en-CA" sz="2800" b="1" dirty="0">
              <a:solidFill>
                <a:srgbClr val="FF6600"/>
              </a:solidFill>
              <a:latin typeface="Tahoma"/>
              <a:cs typeface="Tahoma"/>
            </a:endParaRPr>
          </a:p>
        </p:txBody>
      </p:sp>
    </p:spTree>
    <p:extLst>
      <p:ext uri="{BB962C8B-B14F-4D97-AF65-F5344CB8AC3E}">
        <p14:creationId xmlns:p14="http://schemas.microsoft.com/office/powerpoint/2010/main" val="44836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4874" y="686334"/>
            <a:ext cx="8238744" cy="5495544"/>
          </a:xfrm>
          <a:prstGeom prst="rect">
            <a:avLst/>
          </a:prstGeom>
          <a:gradFill flip="none" rotWithShape="1">
            <a:gsLst>
              <a:gs pos="0">
                <a:schemeClr val="bg1">
                  <a:lumMod val="65000"/>
                </a:schemeClr>
              </a:gs>
              <a:gs pos="100000">
                <a:srgbClr val="FFFFFF"/>
              </a:gs>
            </a:gsLst>
            <a:path path="rect">
              <a:fillToRect l="100000" t="100000"/>
            </a:path>
            <a:tileRect r="-100000" b="-100000"/>
          </a:gradFill>
          <a:ln w="41275" cmpd="sng">
            <a:solidFill>
              <a:schemeClr val="tx1"/>
            </a:solidFill>
          </a:ln>
        </p:spPr>
        <p:txBody>
          <a:bodyPr wrap="square" lIns="360000" tIns="360000" rIns="360000" bIns="360000">
            <a:noAutofit/>
          </a:bodyPr>
          <a:lstStyle/>
          <a:p>
            <a:pPr algn="ctr"/>
            <a:endParaRPr lang="fr-FR" sz="4100" b="1" dirty="0" smtClean="0">
              <a:solidFill>
                <a:srgbClr val="000000"/>
              </a:solidFill>
              <a:latin typeface="Times New Roman"/>
              <a:cs typeface="Times New Roman"/>
            </a:endParaRPr>
          </a:p>
          <a:p>
            <a:pPr algn="ctr"/>
            <a:endParaRPr lang="fr-FR" sz="4100" b="1" dirty="0" smtClean="0">
              <a:solidFill>
                <a:srgbClr val="000000"/>
              </a:solidFill>
              <a:latin typeface="Times New Roman"/>
              <a:cs typeface="Times New Roman"/>
            </a:endParaRPr>
          </a:p>
          <a:p>
            <a:pPr algn="ctr"/>
            <a:r>
              <a:rPr lang="fr-FR" sz="4100" b="1" dirty="0" smtClean="0">
                <a:solidFill>
                  <a:srgbClr val="000000"/>
                </a:solidFill>
                <a:latin typeface="Tahoma"/>
                <a:cs typeface="Tahoma"/>
              </a:rPr>
              <a:t>Défis en logement</a:t>
            </a:r>
          </a:p>
          <a:p>
            <a:pPr algn="ctr"/>
            <a:endParaRPr lang="en-CA" sz="4100" b="1" i="1" dirty="0" smtClean="0">
              <a:solidFill>
                <a:srgbClr val="FF0000"/>
              </a:solidFill>
              <a:latin typeface="Tahoma"/>
              <a:cs typeface="Tahoma"/>
            </a:endParaRPr>
          </a:p>
          <a:p>
            <a:pPr algn="ctr"/>
            <a:r>
              <a:rPr lang="en-CA" sz="4100" b="1" i="1" dirty="0" smtClean="0">
                <a:solidFill>
                  <a:srgbClr val="FF6600"/>
                </a:solidFill>
                <a:latin typeface="Tahoma"/>
                <a:cs typeface="Tahoma"/>
              </a:rPr>
              <a:t>Challenges in Housing</a:t>
            </a:r>
          </a:p>
          <a:p>
            <a:pPr algn="ctr"/>
            <a:endParaRPr lang="en-CA" sz="4100" b="1" i="1" dirty="0">
              <a:solidFill>
                <a:srgbClr val="FF0000"/>
              </a:solidFill>
              <a:latin typeface="Tahoma"/>
              <a:cs typeface="Tahoma"/>
            </a:endParaRPr>
          </a:p>
          <a:p>
            <a:pPr algn="ctr"/>
            <a:endParaRPr lang="en-CA" sz="4100" dirty="0">
              <a:solidFill>
                <a:srgbClr val="FF0000"/>
              </a:solidFill>
            </a:endParaRPr>
          </a:p>
        </p:txBody>
      </p:sp>
    </p:spTree>
    <p:extLst>
      <p:ext uri="{BB962C8B-B14F-4D97-AF65-F5344CB8AC3E}">
        <p14:creationId xmlns:p14="http://schemas.microsoft.com/office/powerpoint/2010/main" val="180561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3144" y="158082"/>
            <a:ext cx="7015911" cy="952907"/>
          </a:xfrm>
          <a:gradFill flip="none" rotWithShape="1">
            <a:gsLst>
              <a:gs pos="0">
                <a:schemeClr val="bg1">
                  <a:lumMod val="65000"/>
                </a:schemeClr>
              </a:gs>
              <a:gs pos="100000">
                <a:srgbClr val="FFFFFF"/>
              </a:gs>
            </a:gsLst>
            <a:path path="shape">
              <a:fillToRect l="50000" t="50000" r="50000" b="50000"/>
            </a:path>
            <a:tileRect/>
          </a:gradFill>
        </p:spPr>
        <p:txBody>
          <a:bodyPr>
            <a:noAutofit/>
          </a:bodyPr>
          <a:lstStyle/>
          <a:p>
            <a:r>
              <a:rPr lang="fr-FR" sz="2800" b="1" dirty="0" smtClean="0">
                <a:solidFill>
                  <a:srgbClr val="000000"/>
                </a:solidFill>
                <a:latin typeface="Tahoma"/>
                <a:cs typeface="Tahoma"/>
              </a:rPr>
              <a:t>Défis en logement</a:t>
            </a:r>
            <a:r>
              <a:rPr lang="fr-FR" sz="2800" b="1" dirty="0">
                <a:solidFill>
                  <a:srgbClr val="000000"/>
                </a:solidFill>
                <a:latin typeface="Tahoma"/>
                <a:cs typeface="Tahoma"/>
              </a:rPr>
              <a:t/>
            </a:r>
            <a:br>
              <a:rPr lang="fr-FR" sz="2800" b="1" dirty="0">
                <a:solidFill>
                  <a:srgbClr val="000000"/>
                </a:solidFill>
                <a:latin typeface="Tahoma"/>
                <a:cs typeface="Tahoma"/>
              </a:rPr>
            </a:br>
            <a:r>
              <a:rPr lang="en-CA" sz="2800" b="1" i="1" dirty="0" smtClean="0">
                <a:solidFill>
                  <a:srgbClr val="FF6600"/>
                </a:solidFill>
                <a:latin typeface="Tahoma"/>
                <a:cs typeface="Tahoma"/>
              </a:rPr>
              <a:t>Challenges in Housing</a:t>
            </a:r>
            <a:endParaRPr lang="en-CA" sz="2800" b="1" i="1" dirty="0">
              <a:solidFill>
                <a:srgbClr val="FF6600"/>
              </a:solidFill>
              <a:latin typeface="Tahoma"/>
              <a:cs typeface="Tahoma"/>
            </a:endParaRPr>
          </a:p>
        </p:txBody>
      </p:sp>
      <p:sp>
        <p:nvSpPr>
          <p:cNvPr id="4" name="Rectangle 3"/>
          <p:cNvSpPr/>
          <p:nvPr/>
        </p:nvSpPr>
        <p:spPr>
          <a:xfrm>
            <a:off x="240130" y="1809623"/>
            <a:ext cx="8400988" cy="4832092"/>
          </a:xfrm>
          <a:prstGeom prst="rect">
            <a:avLst/>
          </a:prstGeom>
        </p:spPr>
        <p:txBody>
          <a:bodyPr wrap="square" anchor="t">
            <a:spAutoFit/>
          </a:bodyPr>
          <a:lstStyle/>
          <a:p>
            <a:pPr>
              <a:tabLst>
                <a:tab pos="284163" algn="l"/>
              </a:tabLst>
            </a:pPr>
            <a:r>
              <a:rPr lang="fr-FR" sz="2200" dirty="0" smtClean="0">
                <a:solidFill>
                  <a:srgbClr val="000000"/>
                </a:solidFill>
                <a:latin typeface="Tahoma"/>
                <a:cs typeface="Tahoma"/>
              </a:rPr>
              <a:t>–</a:t>
            </a:r>
            <a:r>
              <a:rPr lang="fr-FR" sz="2200" dirty="0">
                <a:solidFill>
                  <a:srgbClr val="000000"/>
                </a:solidFill>
                <a:latin typeface="Tahoma"/>
                <a:cs typeface="Tahoma"/>
              </a:rPr>
              <a:t>	Population croissante : besoins </a:t>
            </a:r>
            <a:r>
              <a:rPr lang="fr-FR" sz="2200" dirty="0" smtClean="0">
                <a:solidFill>
                  <a:srgbClr val="000000"/>
                </a:solidFill>
                <a:latin typeface="Tahoma"/>
                <a:cs typeface="Tahoma"/>
              </a:rPr>
              <a:t>croissants</a:t>
            </a:r>
          </a:p>
          <a:p>
            <a:pPr>
              <a:tabLst>
                <a:tab pos="284163" algn="l"/>
              </a:tabLst>
            </a:pPr>
            <a:r>
              <a:rPr lang="fr-FR" sz="2200" dirty="0">
                <a:solidFill>
                  <a:srgbClr val="254061"/>
                </a:solidFill>
                <a:latin typeface="Tahoma"/>
                <a:cs typeface="Tahoma"/>
              </a:rPr>
              <a:t>	</a:t>
            </a:r>
            <a:r>
              <a:rPr lang="en-CA" sz="2200" i="1" dirty="0" smtClean="0">
                <a:solidFill>
                  <a:srgbClr val="FF6600"/>
                </a:solidFill>
                <a:latin typeface="Tahoma"/>
                <a:cs typeface="Tahoma"/>
              </a:rPr>
              <a:t>Growing population: growing needs</a:t>
            </a:r>
          </a:p>
          <a:p>
            <a:pPr>
              <a:tabLst>
                <a:tab pos="284163" algn="l"/>
              </a:tabLst>
            </a:pPr>
            <a:endParaRPr lang="fr-CA" sz="2200" dirty="0">
              <a:solidFill>
                <a:srgbClr val="254061"/>
              </a:solidFill>
              <a:latin typeface="Tahoma"/>
              <a:cs typeface="Tahoma"/>
            </a:endParaRPr>
          </a:p>
          <a:p>
            <a:pPr marL="346075" indent="-346075"/>
            <a:r>
              <a:rPr lang="fr-FR" sz="2200" dirty="0" smtClean="0">
                <a:solidFill>
                  <a:srgbClr val="000000"/>
                </a:solidFill>
                <a:latin typeface="Tahoma"/>
                <a:cs typeface="Tahoma"/>
              </a:rPr>
              <a:t>–</a:t>
            </a:r>
            <a:r>
              <a:rPr lang="fr-FR" sz="2200" dirty="0">
                <a:solidFill>
                  <a:srgbClr val="000000"/>
                </a:solidFill>
                <a:latin typeface="Tahoma"/>
                <a:cs typeface="Tahoma"/>
              </a:rPr>
              <a:t>	Augmentation des coûts </a:t>
            </a:r>
            <a:r>
              <a:rPr lang="fr-FR" sz="2200" dirty="0" smtClean="0">
                <a:solidFill>
                  <a:srgbClr val="000000"/>
                </a:solidFill>
                <a:latin typeface="Tahoma"/>
                <a:cs typeface="Tahoma"/>
              </a:rPr>
              <a:t>de construction dans un contexte de non indexation (ou de faible indexation) des budgets d’immobilisation)</a:t>
            </a:r>
            <a:br>
              <a:rPr lang="fr-FR" sz="2200" dirty="0" smtClean="0">
                <a:solidFill>
                  <a:srgbClr val="000000"/>
                </a:solidFill>
                <a:latin typeface="Tahoma"/>
                <a:cs typeface="Tahoma"/>
              </a:rPr>
            </a:br>
            <a:r>
              <a:rPr lang="en-CA" sz="2200" i="1" dirty="0" smtClean="0">
                <a:solidFill>
                  <a:srgbClr val="FF6600"/>
                </a:solidFill>
                <a:latin typeface="Tahoma"/>
                <a:cs typeface="Tahoma"/>
              </a:rPr>
              <a:t>Increase in construction </a:t>
            </a:r>
            <a:r>
              <a:rPr lang="en-CA" sz="2200" i="1" dirty="0">
                <a:solidFill>
                  <a:srgbClr val="FF6600"/>
                </a:solidFill>
                <a:latin typeface="Tahoma"/>
                <a:cs typeface="Tahoma"/>
              </a:rPr>
              <a:t>costs in a context of non-indexation (or low </a:t>
            </a:r>
            <a:r>
              <a:rPr lang="en-CA" sz="2200" i="1" dirty="0" smtClean="0">
                <a:solidFill>
                  <a:srgbClr val="FF6600"/>
                </a:solidFill>
                <a:latin typeface="Tahoma"/>
                <a:cs typeface="Tahoma"/>
              </a:rPr>
              <a:t>indexation) </a:t>
            </a:r>
            <a:r>
              <a:rPr lang="en-CA" sz="2200" i="1" dirty="0">
                <a:solidFill>
                  <a:srgbClr val="FF6600"/>
                </a:solidFill>
                <a:latin typeface="Tahoma"/>
                <a:cs typeface="Tahoma"/>
              </a:rPr>
              <a:t>of capital </a:t>
            </a:r>
            <a:r>
              <a:rPr lang="en-CA" sz="2200" i="1" dirty="0" smtClean="0">
                <a:solidFill>
                  <a:srgbClr val="FF6600"/>
                </a:solidFill>
                <a:latin typeface="Tahoma"/>
                <a:cs typeface="Tahoma"/>
              </a:rPr>
              <a:t>budgets</a:t>
            </a:r>
          </a:p>
          <a:p>
            <a:pPr marL="346075" indent="-346075"/>
            <a:endParaRPr lang="en-CA" sz="2200" dirty="0" smtClean="0">
              <a:solidFill>
                <a:srgbClr val="FF6600"/>
              </a:solidFill>
              <a:latin typeface="Tahoma"/>
              <a:cs typeface="Tahoma"/>
            </a:endParaRPr>
          </a:p>
          <a:p>
            <a:pPr marL="346075" indent="-346075"/>
            <a:r>
              <a:rPr lang="fr-FR" sz="2200" dirty="0" smtClean="0">
                <a:solidFill>
                  <a:srgbClr val="000000"/>
                </a:solidFill>
                <a:latin typeface="Tahoma"/>
                <a:cs typeface="Tahoma"/>
              </a:rPr>
              <a:t>–</a:t>
            </a:r>
            <a:r>
              <a:rPr lang="fr-FR" sz="2200" dirty="0">
                <a:solidFill>
                  <a:srgbClr val="000000"/>
                </a:solidFill>
                <a:latin typeface="Tahoma"/>
                <a:cs typeface="Tahoma"/>
              </a:rPr>
              <a:t>	</a:t>
            </a:r>
            <a:r>
              <a:rPr lang="fr-FR" sz="2200" dirty="0" smtClean="0">
                <a:solidFill>
                  <a:srgbClr val="000000"/>
                </a:solidFill>
                <a:latin typeface="Tahoma"/>
                <a:cs typeface="Tahoma"/>
              </a:rPr>
              <a:t>Diminution du programme de logement social de la SCHL (demande soutenue)</a:t>
            </a:r>
          </a:p>
          <a:p>
            <a:pPr marL="346075" indent="-346075"/>
            <a:r>
              <a:rPr lang="en-CA" sz="2200" i="1" dirty="0" smtClean="0">
                <a:solidFill>
                  <a:srgbClr val="FF6600"/>
                </a:solidFill>
                <a:latin typeface="Tahoma"/>
                <a:cs typeface="Tahoma"/>
              </a:rPr>
              <a:t>	Decrease of CMHC’s social housing program </a:t>
            </a:r>
            <a:br>
              <a:rPr lang="en-CA" sz="2200" i="1" dirty="0" smtClean="0">
                <a:solidFill>
                  <a:srgbClr val="FF6600"/>
                </a:solidFill>
                <a:latin typeface="Tahoma"/>
                <a:cs typeface="Tahoma"/>
              </a:rPr>
            </a:br>
            <a:r>
              <a:rPr lang="en-CA" sz="2200" i="1" dirty="0" smtClean="0">
                <a:solidFill>
                  <a:srgbClr val="FF6600"/>
                </a:solidFill>
                <a:latin typeface="Tahoma"/>
                <a:cs typeface="Tahoma"/>
              </a:rPr>
              <a:t>(sustained demand)</a:t>
            </a:r>
            <a:endParaRPr lang="en-CA" sz="2200" dirty="0" smtClean="0">
              <a:solidFill>
                <a:srgbClr val="FF6600"/>
              </a:solidFill>
              <a:latin typeface="Tahoma"/>
              <a:cs typeface="Tahoma"/>
            </a:endParaRPr>
          </a:p>
          <a:p>
            <a:pPr>
              <a:tabLst>
                <a:tab pos="231775" algn="l"/>
              </a:tabLst>
            </a:pPr>
            <a:endParaRPr lang="fr-CA" sz="2200" b="1" dirty="0">
              <a:solidFill>
                <a:srgbClr val="254061"/>
              </a:solidFill>
              <a:latin typeface="Tahoma"/>
              <a:cs typeface="Tahoma"/>
            </a:endParaRPr>
          </a:p>
        </p:txBody>
      </p:sp>
      <p:pic>
        <p:nvPicPr>
          <p:cNvPr id="5" name="Picture 2" descr="P:\HD-750\À ne pas détruire 08-01-2014\Cours 3000–3099\3000–3049\3035-APNQL, assemb.gén.annuelle juin 2015\PPT\stri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18141" y="1117786"/>
            <a:ext cx="9125860" cy="5398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PNQL\AppData\Local\Microsoft\Windows\Temporary Internet Files\Content.Word\APNQL 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306" y="102892"/>
            <a:ext cx="914400" cy="945931"/>
          </a:xfrm>
          <a:prstGeom prst="rect">
            <a:avLst/>
          </a:prstGeom>
          <a:noFill/>
          <a:ln>
            <a:noFill/>
          </a:ln>
        </p:spPr>
      </p:pic>
    </p:spTree>
    <p:extLst>
      <p:ext uri="{BB962C8B-B14F-4D97-AF65-F5344CB8AC3E}">
        <p14:creationId xmlns:p14="http://schemas.microsoft.com/office/powerpoint/2010/main" val="321439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613" y="1833963"/>
            <a:ext cx="8199721" cy="4170372"/>
          </a:xfrm>
          <a:prstGeom prst="rect">
            <a:avLst/>
          </a:prstGeom>
        </p:spPr>
        <p:txBody>
          <a:bodyPr wrap="square" anchor="t">
            <a:spAutoFit/>
          </a:bodyPr>
          <a:lstStyle/>
          <a:p>
            <a:r>
              <a:rPr lang="fr-FR" sz="2400" u="sng" dirty="0">
                <a:solidFill>
                  <a:srgbClr val="000000"/>
                </a:solidFill>
                <a:latin typeface="Tahoma"/>
                <a:cs typeface="Tahoma"/>
              </a:rPr>
              <a:t>La situation du logement dans les réserves varie </a:t>
            </a:r>
            <a:r>
              <a:rPr lang="fr-FR" sz="2400" u="sng" dirty="0" smtClean="0">
                <a:solidFill>
                  <a:srgbClr val="000000"/>
                </a:solidFill>
                <a:latin typeface="Tahoma"/>
                <a:cs typeface="Tahoma"/>
              </a:rPr>
              <a:t>beaucoup</a:t>
            </a:r>
          </a:p>
          <a:p>
            <a:pPr>
              <a:spcBef>
                <a:spcPts val="1500"/>
              </a:spcBef>
            </a:pPr>
            <a:r>
              <a:rPr lang="fr-FR" sz="2400" dirty="0" smtClean="0">
                <a:solidFill>
                  <a:srgbClr val="000000"/>
                </a:solidFill>
                <a:latin typeface="Tahoma"/>
                <a:cs typeface="Tahoma"/>
              </a:rPr>
              <a:t>Réalité </a:t>
            </a:r>
            <a:r>
              <a:rPr lang="fr-FR" sz="2400" dirty="0">
                <a:solidFill>
                  <a:srgbClr val="000000"/>
                </a:solidFill>
                <a:latin typeface="Tahoma"/>
                <a:cs typeface="Tahoma"/>
              </a:rPr>
              <a:t>des régions éloignées : </a:t>
            </a:r>
            <a:r>
              <a:rPr lang="fr-FR" sz="2400" dirty="0" smtClean="0">
                <a:solidFill>
                  <a:srgbClr val="000000"/>
                </a:solidFill>
                <a:latin typeface="Tahoma"/>
                <a:cs typeface="Tahoma"/>
              </a:rPr>
              <a:t>coûts élevés; économie </a:t>
            </a:r>
            <a:r>
              <a:rPr lang="fr-FR" sz="2400" dirty="0">
                <a:solidFill>
                  <a:srgbClr val="000000"/>
                </a:solidFill>
                <a:latin typeface="Tahoma"/>
                <a:cs typeface="Tahoma"/>
              </a:rPr>
              <a:t>locale et régionale peu développée et peu diversifiée; capacité de payer limitée d'une forte proportion de la </a:t>
            </a:r>
            <a:r>
              <a:rPr lang="fr-FR" sz="2400" dirty="0" smtClean="0">
                <a:solidFill>
                  <a:srgbClr val="000000"/>
                </a:solidFill>
                <a:latin typeface="Tahoma"/>
                <a:cs typeface="Tahoma"/>
              </a:rPr>
              <a:t>population</a:t>
            </a:r>
          </a:p>
          <a:p>
            <a:r>
              <a:rPr lang="fr-FR" sz="2400" dirty="0" smtClean="0">
                <a:solidFill>
                  <a:srgbClr val="254061"/>
                </a:solidFill>
                <a:latin typeface="Tahoma"/>
                <a:cs typeface="Tahoma"/>
              </a:rPr>
              <a:t/>
            </a:r>
            <a:br>
              <a:rPr lang="fr-FR" sz="2400" dirty="0" smtClean="0">
                <a:solidFill>
                  <a:srgbClr val="254061"/>
                </a:solidFill>
                <a:latin typeface="Tahoma"/>
                <a:cs typeface="Tahoma"/>
              </a:rPr>
            </a:br>
            <a:r>
              <a:rPr lang="en-CA" sz="2400" i="1" u="sng" dirty="0" smtClean="0">
                <a:solidFill>
                  <a:srgbClr val="FF6600"/>
                </a:solidFill>
                <a:latin typeface="Tahoma"/>
                <a:cs typeface="Tahoma"/>
              </a:rPr>
              <a:t>The housing situation on-reserve varies greatly</a:t>
            </a:r>
          </a:p>
          <a:p>
            <a:pPr>
              <a:spcBef>
                <a:spcPts val="1500"/>
              </a:spcBef>
            </a:pPr>
            <a:r>
              <a:rPr lang="en-CA" sz="2400" i="1" dirty="0" smtClean="0">
                <a:solidFill>
                  <a:srgbClr val="FF6600"/>
                </a:solidFill>
                <a:latin typeface="Tahoma"/>
                <a:cs typeface="Tahoma"/>
              </a:rPr>
              <a:t>Reality of remote areas: high cost;, very little development and diversity in the local and regional economy; limited ability to pay from a large portion of the population</a:t>
            </a:r>
            <a:endParaRPr lang="en-CA" sz="2400" i="1" dirty="0">
              <a:solidFill>
                <a:srgbClr val="FF6600"/>
              </a:solidFill>
              <a:latin typeface="Tahoma"/>
              <a:cs typeface="Tahoma"/>
            </a:endParaRPr>
          </a:p>
        </p:txBody>
      </p:sp>
      <p:pic>
        <p:nvPicPr>
          <p:cNvPr id="5" name="Picture 2" descr="P:\HD-750\À ne pas détruire 08-01-2014\Cours 3000–3099\3000–3049\3035-APNQL, assemb.gén.annuelle juin 2015\PPT\stri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18141" y="1126667"/>
            <a:ext cx="9125860" cy="5398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PNQL\AppData\Local\Microsoft\Windows\Temporary Internet Files\Content.Word\APNQL 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306" y="102892"/>
            <a:ext cx="914400" cy="945931"/>
          </a:xfrm>
          <a:prstGeom prst="rect">
            <a:avLst/>
          </a:prstGeom>
          <a:noFill/>
          <a:ln>
            <a:noFill/>
          </a:ln>
        </p:spPr>
      </p:pic>
      <p:sp>
        <p:nvSpPr>
          <p:cNvPr id="7" name="Titre 1"/>
          <p:cNvSpPr>
            <a:spLocks noGrp="1"/>
          </p:cNvSpPr>
          <p:nvPr>
            <p:ph type="title"/>
          </p:nvPr>
        </p:nvSpPr>
        <p:spPr>
          <a:xfrm>
            <a:off x="226294" y="168064"/>
            <a:ext cx="7064928" cy="960688"/>
          </a:xfrm>
          <a:gradFill flip="none" rotWithShape="1">
            <a:gsLst>
              <a:gs pos="0">
                <a:schemeClr val="bg1">
                  <a:lumMod val="65000"/>
                </a:schemeClr>
              </a:gs>
              <a:gs pos="100000">
                <a:srgbClr val="FFFFFF"/>
              </a:gs>
            </a:gsLst>
            <a:path path="shape">
              <a:fillToRect l="50000" t="50000" r="50000" b="50000"/>
            </a:path>
            <a:tileRect/>
          </a:gradFill>
        </p:spPr>
        <p:txBody>
          <a:bodyPr>
            <a:noAutofit/>
          </a:bodyPr>
          <a:lstStyle/>
          <a:p>
            <a:r>
              <a:rPr lang="fr-FR" sz="2800" b="1" dirty="0" smtClean="0">
                <a:solidFill>
                  <a:srgbClr val="000000"/>
                </a:solidFill>
                <a:latin typeface="Tahoma"/>
                <a:cs typeface="Tahoma"/>
              </a:rPr>
              <a:t>Défis en logement (suite)</a:t>
            </a:r>
            <a:r>
              <a:rPr lang="fr-FR" sz="2800" b="1" dirty="0">
                <a:solidFill>
                  <a:srgbClr val="000000"/>
                </a:solidFill>
                <a:latin typeface="Tahoma"/>
                <a:cs typeface="Tahoma"/>
              </a:rPr>
              <a:t/>
            </a:r>
            <a:br>
              <a:rPr lang="fr-FR" sz="2800" b="1" dirty="0">
                <a:solidFill>
                  <a:srgbClr val="000000"/>
                </a:solidFill>
                <a:latin typeface="Tahoma"/>
                <a:cs typeface="Tahoma"/>
              </a:rPr>
            </a:br>
            <a:r>
              <a:rPr lang="en-CA" sz="2800" b="1" i="1" dirty="0" smtClean="0">
                <a:solidFill>
                  <a:srgbClr val="FF6600"/>
                </a:solidFill>
                <a:latin typeface="Tahoma"/>
                <a:cs typeface="Tahoma"/>
              </a:rPr>
              <a:t>Challenges in Housing (cont.)</a:t>
            </a:r>
            <a:endParaRPr lang="en-CA" sz="2800" b="1" i="1" dirty="0">
              <a:solidFill>
                <a:srgbClr val="FF6600"/>
              </a:solidFill>
              <a:latin typeface="Tahoma"/>
              <a:cs typeface="Tahoma"/>
            </a:endParaRPr>
          </a:p>
        </p:txBody>
      </p:sp>
    </p:spTree>
    <p:extLst>
      <p:ext uri="{BB962C8B-B14F-4D97-AF65-F5344CB8AC3E}">
        <p14:creationId xmlns:p14="http://schemas.microsoft.com/office/powerpoint/2010/main" val="396362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3144" y="178722"/>
            <a:ext cx="7104720" cy="972271"/>
          </a:xfrm>
          <a:gradFill flip="none" rotWithShape="1">
            <a:gsLst>
              <a:gs pos="0">
                <a:schemeClr val="bg1">
                  <a:lumMod val="65000"/>
                </a:schemeClr>
              </a:gs>
              <a:gs pos="100000">
                <a:srgbClr val="FFFFFF"/>
              </a:gs>
            </a:gsLst>
            <a:path path="shape">
              <a:fillToRect l="50000" t="50000" r="50000" b="50000"/>
            </a:path>
            <a:tileRect/>
          </a:gradFill>
        </p:spPr>
        <p:txBody>
          <a:bodyPr>
            <a:normAutofit/>
          </a:bodyPr>
          <a:lstStyle/>
          <a:p>
            <a:r>
              <a:rPr lang="fr-FR" sz="2800" b="1" dirty="0" smtClean="0">
                <a:solidFill>
                  <a:srgbClr val="000000"/>
                </a:solidFill>
                <a:latin typeface="Tahoma"/>
                <a:cs typeface="Tahoma"/>
              </a:rPr>
              <a:t>Données du rapport de l’APNQL</a:t>
            </a:r>
            <a:r>
              <a:rPr lang="fr-FR" sz="2800" b="1" dirty="0" smtClean="0">
                <a:solidFill>
                  <a:srgbClr val="254061"/>
                </a:solidFill>
                <a:latin typeface="Tahoma"/>
                <a:cs typeface="Tahoma"/>
              </a:rPr>
              <a:t/>
            </a:r>
            <a:br>
              <a:rPr lang="fr-FR" sz="2800" b="1" dirty="0" smtClean="0">
                <a:solidFill>
                  <a:srgbClr val="254061"/>
                </a:solidFill>
                <a:latin typeface="Tahoma"/>
                <a:cs typeface="Tahoma"/>
              </a:rPr>
            </a:br>
            <a:r>
              <a:rPr lang="en-CA" sz="2800" b="1" i="1" dirty="0" smtClean="0">
                <a:solidFill>
                  <a:srgbClr val="FF6600"/>
                </a:solidFill>
                <a:latin typeface="Tahoma"/>
                <a:cs typeface="Tahoma"/>
              </a:rPr>
              <a:t>Data of the AFNQL Report</a:t>
            </a:r>
            <a:endParaRPr lang="en-CA" sz="2800" b="1" dirty="0">
              <a:solidFill>
                <a:srgbClr val="FF6600"/>
              </a:solidFill>
              <a:latin typeface="Tahoma"/>
              <a:cs typeface="Tahoma"/>
            </a:endParaRPr>
          </a:p>
        </p:txBody>
      </p:sp>
      <p:sp>
        <p:nvSpPr>
          <p:cNvPr id="4" name="Titre 1"/>
          <p:cNvSpPr txBox="1">
            <a:spLocks/>
          </p:cNvSpPr>
          <p:nvPr/>
        </p:nvSpPr>
        <p:spPr>
          <a:xfrm>
            <a:off x="245668" y="2151414"/>
            <a:ext cx="6122051" cy="914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30188" indent="-230188" algn="l"/>
            <a:r>
              <a:rPr lang="fr-FR" sz="2400" dirty="0" smtClean="0">
                <a:solidFill>
                  <a:srgbClr val="000000"/>
                </a:solidFill>
                <a:latin typeface="Tahoma"/>
                <a:cs typeface="Tahoma"/>
              </a:rPr>
              <a:t>–	Données ministérielles de base</a:t>
            </a:r>
          </a:p>
          <a:p>
            <a:pPr marL="230188" indent="-230188" algn="l"/>
            <a:r>
              <a:rPr lang="fr-FR" sz="2400" dirty="0">
                <a:solidFill>
                  <a:srgbClr val="254061"/>
                </a:solidFill>
                <a:latin typeface="Tahoma"/>
                <a:cs typeface="Tahoma"/>
              </a:rPr>
              <a:t>	</a:t>
            </a:r>
            <a:r>
              <a:rPr lang="en-CA" sz="2400" i="1" dirty="0" smtClean="0">
                <a:solidFill>
                  <a:srgbClr val="FF6600"/>
                </a:solidFill>
                <a:latin typeface="Tahoma"/>
                <a:cs typeface="Tahoma"/>
              </a:rPr>
              <a:t>Basic departmental data</a:t>
            </a:r>
            <a:endParaRPr lang="en-CA" sz="2400" dirty="0" smtClean="0">
              <a:solidFill>
                <a:srgbClr val="FF6600"/>
              </a:solidFill>
              <a:latin typeface="Tahoma"/>
              <a:cs typeface="Tahoma"/>
            </a:endParaRPr>
          </a:p>
        </p:txBody>
      </p:sp>
      <p:sp>
        <p:nvSpPr>
          <p:cNvPr id="5" name="Titre 1"/>
          <p:cNvSpPr txBox="1">
            <a:spLocks/>
          </p:cNvSpPr>
          <p:nvPr/>
        </p:nvSpPr>
        <p:spPr>
          <a:xfrm>
            <a:off x="245665" y="3392852"/>
            <a:ext cx="8182312" cy="914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30188" indent="-230188" algn="l"/>
            <a:r>
              <a:rPr lang="fr-FR" sz="2400" dirty="0" smtClean="0">
                <a:solidFill>
                  <a:srgbClr val="000000"/>
                </a:solidFill>
                <a:latin typeface="Tahoma"/>
                <a:cs typeface="Tahoma"/>
              </a:rPr>
              <a:t>–	Validation avec les PN </a:t>
            </a:r>
            <a:r>
              <a:rPr lang="fr-FR" sz="2000" dirty="0" smtClean="0">
                <a:solidFill>
                  <a:srgbClr val="000000"/>
                </a:solidFill>
                <a:latin typeface="Tahoma"/>
                <a:cs typeface="Tahoma"/>
              </a:rPr>
              <a:t>(communications, entrevues)</a:t>
            </a:r>
          </a:p>
          <a:p>
            <a:pPr marL="230188" indent="-230188" algn="l"/>
            <a:r>
              <a:rPr lang="fr-FR" sz="2000" i="1" dirty="0">
                <a:solidFill>
                  <a:srgbClr val="000000"/>
                </a:solidFill>
                <a:latin typeface="Tahoma"/>
                <a:cs typeface="Tahoma"/>
              </a:rPr>
              <a:t>	</a:t>
            </a:r>
            <a:r>
              <a:rPr lang="en-CA" sz="2400" i="1" dirty="0" smtClean="0">
                <a:solidFill>
                  <a:srgbClr val="FF6600"/>
                </a:solidFill>
                <a:latin typeface="Tahoma"/>
                <a:cs typeface="Tahoma"/>
              </a:rPr>
              <a:t>Validation with FN </a:t>
            </a:r>
            <a:r>
              <a:rPr lang="en-CA" sz="2000" i="1" dirty="0" smtClean="0">
                <a:solidFill>
                  <a:srgbClr val="FF6600"/>
                </a:solidFill>
                <a:latin typeface="Tahoma"/>
                <a:cs typeface="Tahoma"/>
              </a:rPr>
              <a:t>(communications, interviews)</a:t>
            </a:r>
          </a:p>
        </p:txBody>
      </p:sp>
      <p:sp>
        <p:nvSpPr>
          <p:cNvPr id="6" name="Titre 1"/>
          <p:cNvSpPr txBox="1">
            <a:spLocks/>
          </p:cNvSpPr>
          <p:nvPr/>
        </p:nvSpPr>
        <p:spPr>
          <a:xfrm>
            <a:off x="245653" y="4647618"/>
            <a:ext cx="7729391" cy="9144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30188" indent="-230188" algn="l"/>
            <a:r>
              <a:rPr lang="fr-FR" sz="2400" dirty="0" smtClean="0">
                <a:solidFill>
                  <a:srgbClr val="000000"/>
                </a:solidFill>
                <a:latin typeface="Tahoma"/>
                <a:cs typeface="Tahoma"/>
              </a:rPr>
              <a:t>–	Conciliation avec les données</a:t>
            </a:r>
            <a:r>
              <a:rPr lang="fr-FR" sz="2400" dirty="0">
                <a:solidFill>
                  <a:srgbClr val="000000"/>
                </a:solidFill>
                <a:latin typeface="Tahoma"/>
                <a:cs typeface="Tahoma"/>
              </a:rPr>
              <a:t> </a:t>
            </a:r>
            <a:r>
              <a:rPr lang="fr-FR" sz="2400" dirty="0" smtClean="0">
                <a:solidFill>
                  <a:srgbClr val="000000"/>
                </a:solidFill>
                <a:latin typeface="Tahoma"/>
                <a:cs typeface="Tahoma"/>
              </a:rPr>
              <a:t>du Recensement</a:t>
            </a:r>
          </a:p>
          <a:p>
            <a:pPr marL="230188" indent="-230188" algn="l"/>
            <a:r>
              <a:rPr lang="en-CA" sz="2400" i="1" dirty="0" smtClean="0">
                <a:solidFill>
                  <a:srgbClr val="FF0000"/>
                </a:solidFill>
                <a:latin typeface="Tahoma"/>
                <a:cs typeface="Tahoma"/>
              </a:rPr>
              <a:t>	</a:t>
            </a:r>
            <a:r>
              <a:rPr lang="en-CA" sz="2400" i="1" dirty="0" smtClean="0">
                <a:solidFill>
                  <a:srgbClr val="FF6600"/>
                </a:solidFill>
                <a:latin typeface="Tahoma"/>
                <a:cs typeface="Tahoma"/>
              </a:rPr>
              <a:t>Conciliation with the Census data</a:t>
            </a:r>
          </a:p>
        </p:txBody>
      </p:sp>
      <p:pic>
        <p:nvPicPr>
          <p:cNvPr id="7" name="Picture 2" descr="P:\HD-750\À ne pas détruire 08-01-2014\Cours 3000–3099\3000–3049\3035-APNQL, assemb.gén.annuelle juin 2015\PPT\stri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18141" y="1108905"/>
            <a:ext cx="9125860" cy="5398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PNQL\AppData\Local\Microsoft\Windows\Temporary Internet Files\Content.Word\APNQL 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306" y="102892"/>
            <a:ext cx="914400" cy="945931"/>
          </a:xfrm>
          <a:prstGeom prst="rect">
            <a:avLst/>
          </a:prstGeom>
          <a:noFill/>
          <a:ln>
            <a:noFill/>
          </a:ln>
        </p:spPr>
      </p:pic>
    </p:spTree>
    <p:extLst>
      <p:ext uri="{BB962C8B-B14F-4D97-AF65-F5344CB8AC3E}">
        <p14:creationId xmlns:p14="http://schemas.microsoft.com/office/powerpoint/2010/main" val="330663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201" y="1896127"/>
            <a:ext cx="8347703" cy="3926715"/>
          </a:xfrm>
          <a:prstGeom prst="rect">
            <a:avLst/>
          </a:prstGeom>
        </p:spPr>
        <p:txBody>
          <a:bodyPr wrap="square" anchor="t">
            <a:spAutoFit/>
          </a:bodyPr>
          <a:lstStyle/>
          <a:p>
            <a:r>
              <a:rPr lang="fr-FR" sz="2200" u="sng" dirty="0">
                <a:solidFill>
                  <a:srgbClr val="000000"/>
                </a:solidFill>
                <a:latin typeface="Tahoma"/>
                <a:cs typeface="Tahoma"/>
              </a:rPr>
              <a:t>La situation du logement dans les réserves varie </a:t>
            </a:r>
            <a:r>
              <a:rPr lang="fr-FR" sz="2200" u="sng" dirty="0" smtClean="0">
                <a:solidFill>
                  <a:srgbClr val="000000"/>
                </a:solidFill>
                <a:latin typeface="Tahoma"/>
                <a:cs typeface="Tahoma"/>
              </a:rPr>
              <a:t>beaucoup (suite)</a:t>
            </a:r>
          </a:p>
          <a:p>
            <a:pPr>
              <a:spcBef>
                <a:spcPts val="1500"/>
              </a:spcBef>
            </a:pPr>
            <a:r>
              <a:rPr lang="fr-FR" sz="2200" dirty="0" smtClean="0">
                <a:solidFill>
                  <a:srgbClr val="000000"/>
                </a:solidFill>
                <a:latin typeface="Tahoma"/>
                <a:cs typeface="Tahoma"/>
              </a:rPr>
              <a:t>Des </a:t>
            </a:r>
            <a:r>
              <a:rPr lang="fr-FR" sz="2200" dirty="0">
                <a:solidFill>
                  <a:srgbClr val="000000"/>
                </a:solidFill>
                <a:latin typeface="Tahoma"/>
                <a:cs typeface="Tahoma"/>
              </a:rPr>
              <a:t>Premières Nations n’ont pas la capacité de répondre à leurs besoins en matière de logement et </a:t>
            </a:r>
            <a:r>
              <a:rPr lang="fr-FR" sz="2200" dirty="0" smtClean="0">
                <a:solidFill>
                  <a:srgbClr val="000000"/>
                </a:solidFill>
                <a:latin typeface="Tahoma"/>
                <a:cs typeface="Tahoma"/>
              </a:rPr>
              <a:t>d’infrastructure</a:t>
            </a:r>
            <a:r>
              <a:rPr lang="fr-FR" sz="2200" dirty="0">
                <a:solidFill>
                  <a:srgbClr val="000000"/>
                </a:solidFill>
                <a:latin typeface="Tahoma"/>
                <a:cs typeface="Tahoma"/>
              </a:rPr>
              <a:t>. Les revenus provenant d’autres sources sont limités, ce qui a une incidence sur la gouvernance et la </a:t>
            </a:r>
            <a:r>
              <a:rPr lang="fr-FR" sz="2200" dirty="0" smtClean="0">
                <a:solidFill>
                  <a:srgbClr val="000000"/>
                </a:solidFill>
                <a:latin typeface="Tahoma"/>
                <a:cs typeface="Tahoma"/>
              </a:rPr>
              <a:t>capacité</a:t>
            </a:r>
            <a:br>
              <a:rPr lang="fr-FR" sz="2200" dirty="0" smtClean="0">
                <a:solidFill>
                  <a:srgbClr val="000000"/>
                </a:solidFill>
                <a:latin typeface="Tahoma"/>
                <a:cs typeface="Tahoma"/>
              </a:rPr>
            </a:br>
            <a:endParaRPr lang="fr-FR" sz="2200" dirty="0" smtClean="0">
              <a:solidFill>
                <a:srgbClr val="000000"/>
              </a:solidFill>
              <a:latin typeface="Tahoma"/>
              <a:cs typeface="Tahoma"/>
            </a:endParaRPr>
          </a:p>
          <a:p>
            <a:pPr>
              <a:spcBef>
                <a:spcPts val="500"/>
              </a:spcBef>
            </a:pPr>
            <a:r>
              <a:rPr lang="en-CA" sz="2200" i="1" u="sng" dirty="0" smtClean="0">
                <a:solidFill>
                  <a:srgbClr val="FF6600"/>
                </a:solidFill>
                <a:latin typeface="Tahoma"/>
                <a:cs typeface="Tahoma"/>
              </a:rPr>
              <a:t>The housing situation on-reserve varies greatly (cont.)</a:t>
            </a:r>
          </a:p>
          <a:p>
            <a:pPr>
              <a:spcBef>
                <a:spcPts val="1500"/>
              </a:spcBef>
            </a:pPr>
            <a:r>
              <a:rPr lang="en-CA" sz="2200" i="1" dirty="0" smtClean="0">
                <a:solidFill>
                  <a:srgbClr val="FF6600"/>
                </a:solidFill>
                <a:latin typeface="Tahoma"/>
                <a:cs typeface="Tahoma"/>
              </a:rPr>
              <a:t>Some </a:t>
            </a:r>
            <a:r>
              <a:rPr lang="en-CA" sz="2200" i="1" dirty="0">
                <a:solidFill>
                  <a:srgbClr val="FF6600"/>
                </a:solidFill>
                <a:latin typeface="Tahoma"/>
                <a:cs typeface="Tahoma"/>
              </a:rPr>
              <a:t>First Nations do not have the capacity to meet their housing and infrastructure </a:t>
            </a:r>
            <a:r>
              <a:rPr lang="en-CA" sz="2200" i="1" dirty="0" smtClean="0">
                <a:solidFill>
                  <a:srgbClr val="FF6600"/>
                </a:solidFill>
                <a:latin typeface="Tahoma"/>
                <a:cs typeface="Tahoma"/>
              </a:rPr>
              <a:t>needs</a:t>
            </a:r>
            <a:r>
              <a:rPr lang="en-CA" sz="2200" i="1" dirty="0">
                <a:solidFill>
                  <a:srgbClr val="FF6600"/>
                </a:solidFill>
                <a:latin typeface="Tahoma"/>
                <a:cs typeface="Tahoma"/>
              </a:rPr>
              <a:t>. Revenue from other sources </a:t>
            </a:r>
            <a:r>
              <a:rPr lang="en-CA" sz="2200" i="1" dirty="0" smtClean="0">
                <a:solidFill>
                  <a:srgbClr val="FF6600"/>
                </a:solidFill>
                <a:latin typeface="Tahoma"/>
                <a:cs typeface="Tahoma"/>
              </a:rPr>
              <a:t/>
            </a:r>
            <a:br>
              <a:rPr lang="en-CA" sz="2200" i="1" dirty="0" smtClean="0">
                <a:solidFill>
                  <a:srgbClr val="FF6600"/>
                </a:solidFill>
                <a:latin typeface="Tahoma"/>
                <a:cs typeface="Tahoma"/>
              </a:rPr>
            </a:br>
            <a:r>
              <a:rPr lang="en-CA" sz="2200" i="1" dirty="0" smtClean="0">
                <a:solidFill>
                  <a:srgbClr val="FF6600"/>
                </a:solidFill>
                <a:latin typeface="Tahoma"/>
                <a:cs typeface="Tahoma"/>
              </a:rPr>
              <a:t>is </a:t>
            </a:r>
            <a:r>
              <a:rPr lang="en-CA" sz="2200" i="1" dirty="0">
                <a:solidFill>
                  <a:srgbClr val="FF6600"/>
                </a:solidFill>
                <a:latin typeface="Tahoma"/>
                <a:cs typeface="Tahoma"/>
              </a:rPr>
              <a:t>limited, which affects governance and </a:t>
            </a:r>
            <a:r>
              <a:rPr lang="en-CA" sz="2200" i="1" dirty="0" smtClean="0">
                <a:solidFill>
                  <a:srgbClr val="FF6600"/>
                </a:solidFill>
                <a:latin typeface="Tahoma"/>
                <a:cs typeface="Tahoma"/>
              </a:rPr>
              <a:t>capacity</a:t>
            </a:r>
            <a:endParaRPr lang="en-CA" sz="2200" i="1" dirty="0">
              <a:solidFill>
                <a:srgbClr val="FF6600"/>
              </a:solidFill>
              <a:latin typeface="Tahoma"/>
              <a:cs typeface="Tahoma"/>
            </a:endParaRPr>
          </a:p>
        </p:txBody>
      </p:sp>
      <p:pic>
        <p:nvPicPr>
          <p:cNvPr id="5" name="Picture 2" descr="P:\HD-750\À ne pas détruire 08-01-2014\Cours 3000–3099\3000–3049\3035-APNQL, assemb.gén.annuelle juin 2015\PPT\stri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18141" y="1126667"/>
            <a:ext cx="9125860" cy="5398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PNQL\AppData\Local\Microsoft\Windows\Temporary Internet Files\Content.Word\APNQL 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306" y="102892"/>
            <a:ext cx="914400" cy="945931"/>
          </a:xfrm>
          <a:prstGeom prst="rect">
            <a:avLst/>
          </a:prstGeom>
          <a:noFill/>
          <a:ln>
            <a:noFill/>
          </a:ln>
        </p:spPr>
      </p:pic>
      <p:sp>
        <p:nvSpPr>
          <p:cNvPr id="8" name="Titre 1"/>
          <p:cNvSpPr txBox="1">
            <a:spLocks/>
          </p:cNvSpPr>
          <p:nvPr/>
        </p:nvSpPr>
        <p:spPr>
          <a:xfrm>
            <a:off x="226294" y="168064"/>
            <a:ext cx="7064928" cy="960688"/>
          </a:xfrm>
          <a:prstGeom prst="rect">
            <a:avLst/>
          </a:prstGeom>
          <a:gradFill flip="none" rotWithShape="1">
            <a:gsLst>
              <a:gs pos="0">
                <a:schemeClr val="bg1">
                  <a:lumMod val="65000"/>
                </a:schemeClr>
              </a:gs>
              <a:gs pos="100000">
                <a:srgbClr val="FFFFFF"/>
              </a:gs>
            </a:gsLst>
            <a:path path="shape">
              <a:fillToRect l="50000" t="50000" r="50000" b="50000"/>
            </a:path>
            <a:tileRect/>
          </a:gradFill>
        </p:spPr>
        <p:txBody>
          <a:bodyPr vert="horz" lIns="45720" rIns="45720" anchor="ctr">
            <a:noAutofit/>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fr-FR" sz="2800" b="1" dirty="0" smtClean="0">
                <a:solidFill>
                  <a:srgbClr val="000000"/>
                </a:solidFill>
                <a:latin typeface="Tahoma"/>
                <a:cs typeface="Tahoma"/>
              </a:rPr>
              <a:t>Défis en logement (suite)</a:t>
            </a:r>
            <a:br>
              <a:rPr lang="fr-FR" sz="2800" b="1" dirty="0" smtClean="0">
                <a:solidFill>
                  <a:srgbClr val="000000"/>
                </a:solidFill>
                <a:latin typeface="Tahoma"/>
                <a:cs typeface="Tahoma"/>
              </a:rPr>
            </a:br>
            <a:r>
              <a:rPr lang="en-CA" sz="2800" b="1" i="1" dirty="0" smtClean="0">
                <a:solidFill>
                  <a:srgbClr val="FF6600"/>
                </a:solidFill>
                <a:latin typeface="Tahoma"/>
                <a:cs typeface="Tahoma"/>
              </a:rPr>
              <a:t>Challenges in Housing (cont.)</a:t>
            </a:r>
            <a:endParaRPr lang="en-CA" sz="2800" b="1" i="1" dirty="0">
              <a:solidFill>
                <a:srgbClr val="FF6600"/>
              </a:solidFill>
              <a:latin typeface="Tahoma"/>
              <a:cs typeface="Tahoma"/>
            </a:endParaRPr>
          </a:p>
        </p:txBody>
      </p:sp>
    </p:spTree>
    <p:extLst>
      <p:ext uri="{BB962C8B-B14F-4D97-AF65-F5344CB8AC3E}">
        <p14:creationId xmlns:p14="http://schemas.microsoft.com/office/powerpoint/2010/main" val="234150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9227" y="2086928"/>
            <a:ext cx="7923442" cy="3534456"/>
          </a:xfrm>
        </p:spPr>
        <p:txBody>
          <a:bodyPr>
            <a:normAutofit lnSpcReduction="10000"/>
          </a:bodyPr>
          <a:lstStyle/>
          <a:p>
            <a:pPr marL="230188" lvl="0" indent="-230188">
              <a:spcBef>
                <a:spcPts val="0"/>
              </a:spcBef>
              <a:buNone/>
            </a:pPr>
            <a:r>
              <a:rPr lang="fr-FR" sz="2300" dirty="0" smtClean="0">
                <a:solidFill>
                  <a:srgbClr val="000000"/>
                </a:solidFill>
                <a:latin typeface="Tahoma"/>
                <a:cs typeface="Tahoma"/>
              </a:rPr>
              <a:t>–	Difficultés financières pour plusieurs PN (enjeux d'accès aux capitaux et de capacité de livraison)</a:t>
            </a:r>
          </a:p>
          <a:p>
            <a:pPr marL="230188" lvl="0" indent="-230188">
              <a:spcBef>
                <a:spcPts val="0"/>
              </a:spcBef>
              <a:buNone/>
            </a:pPr>
            <a:r>
              <a:rPr lang="fr-FR" sz="2300" dirty="0" smtClean="0">
                <a:solidFill>
                  <a:srgbClr val="254061"/>
                </a:solidFill>
                <a:latin typeface="Tahoma"/>
                <a:cs typeface="Tahoma"/>
              </a:rPr>
              <a:t>	</a:t>
            </a:r>
            <a:r>
              <a:rPr lang="en-CA" sz="2300" i="1" dirty="0" smtClean="0">
                <a:solidFill>
                  <a:srgbClr val="FF6600"/>
                </a:solidFill>
                <a:latin typeface="Tahoma"/>
                <a:cs typeface="Tahoma"/>
              </a:rPr>
              <a:t>Financial difficulties for several FN (issues of access to capital and delivery capacity)</a:t>
            </a:r>
            <a:br>
              <a:rPr lang="en-CA" sz="2300" i="1" dirty="0" smtClean="0">
                <a:solidFill>
                  <a:srgbClr val="FF6600"/>
                </a:solidFill>
                <a:latin typeface="Tahoma"/>
                <a:cs typeface="Tahoma"/>
              </a:rPr>
            </a:br>
            <a:endParaRPr lang="en-CA" sz="2300" i="1" dirty="0" smtClean="0">
              <a:solidFill>
                <a:srgbClr val="FF6600"/>
              </a:solidFill>
              <a:latin typeface="Tahoma"/>
              <a:cs typeface="Tahoma"/>
            </a:endParaRPr>
          </a:p>
          <a:p>
            <a:pPr marL="230188" lvl="0" indent="-230188">
              <a:spcBef>
                <a:spcPts val="0"/>
              </a:spcBef>
              <a:buNone/>
            </a:pPr>
            <a:endParaRPr lang="en-CA" sz="2300" i="1" dirty="0">
              <a:solidFill>
                <a:srgbClr val="FF6600"/>
              </a:solidFill>
              <a:latin typeface="Tahoma"/>
              <a:cs typeface="Tahoma"/>
            </a:endParaRPr>
          </a:p>
          <a:p>
            <a:pPr marL="230188" lvl="0" indent="-230188">
              <a:spcBef>
                <a:spcPts val="0"/>
              </a:spcBef>
              <a:buNone/>
            </a:pPr>
            <a:r>
              <a:rPr lang="fr-FR" sz="2300" dirty="0">
                <a:solidFill>
                  <a:srgbClr val="000000"/>
                </a:solidFill>
                <a:latin typeface="Tahoma"/>
                <a:cs typeface="Tahoma"/>
              </a:rPr>
              <a:t>–	</a:t>
            </a:r>
            <a:r>
              <a:rPr lang="fr-FR" sz="2300" dirty="0" smtClean="0">
                <a:solidFill>
                  <a:srgbClr val="000000"/>
                </a:solidFill>
                <a:latin typeface="Tahoma"/>
                <a:cs typeface="Tahoma"/>
              </a:rPr>
              <a:t>La viabilisation de terrains nécessite des investissements qui dépassent largement les capacités de plusieurs PN</a:t>
            </a:r>
            <a:endParaRPr lang="fr-FR" sz="2300" dirty="0">
              <a:solidFill>
                <a:srgbClr val="000000"/>
              </a:solidFill>
              <a:latin typeface="Tahoma"/>
              <a:cs typeface="Tahoma"/>
            </a:endParaRPr>
          </a:p>
          <a:p>
            <a:pPr marL="230188" indent="-230188">
              <a:spcBef>
                <a:spcPts val="0"/>
              </a:spcBef>
              <a:buNone/>
            </a:pPr>
            <a:r>
              <a:rPr lang="fr-FR" sz="2300" dirty="0">
                <a:solidFill>
                  <a:srgbClr val="254061"/>
                </a:solidFill>
                <a:latin typeface="Tahoma"/>
                <a:cs typeface="Tahoma"/>
              </a:rPr>
              <a:t>	</a:t>
            </a:r>
            <a:r>
              <a:rPr lang="en-CA" sz="2300" i="1" dirty="0" smtClean="0">
                <a:solidFill>
                  <a:srgbClr val="FF6600"/>
                </a:solidFill>
                <a:latin typeface="Tahoma"/>
                <a:cs typeface="Tahoma"/>
              </a:rPr>
              <a:t>Lot servicing requires investment that goes well beyond the capacity of several FN</a:t>
            </a:r>
            <a:endParaRPr lang="en-CA" sz="2300" i="1" dirty="0">
              <a:solidFill>
                <a:srgbClr val="FF6600"/>
              </a:solidFill>
              <a:latin typeface="Tahoma"/>
              <a:cs typeface="Tahoma"/>
            </a:endParaRPr>
          </a:p>
        </p:txBody>
      </p:sp>
      <p:pic>
        <p:nvPicPr>
          <p:cNvPr id="7" name="Picture 2" descr="P:\HD-750\À ne pas détruire 08-01-2014\Cours 3000–3099\3000–3049\3035-APNQL, assemb.gén.annuelle juin 2015\PPT\stri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18141" y="1135548"/>
            <a:ext cx="9125860" cy="539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PNQL\AppData\Local\Microsoft\Windows\Temporary Internet Files\Content.Word\APNQL 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306" y="102892"/>
            <a:ext cx="914400" cy="945931"/>
          </a:xfrm>
          <a:prstGeom prst="rect">
            <a:avLst/>
          </a:prstGeom>
          <a:noFill/>
          <a:ln>
            <a:noFill/>
          </a:ln>
        </p:spPr>
      </p:pic>
      <p:sp>
        <p:nvSpPr>
          <p:cNvPr id="9" name="Titre 1"/>
          <p:cNvSpPr txBox="1">
            <a:spLocks/>
          </p:cNvSpPr>
          <p:nvPr/>
        </p:nvSpPr>
        <p:spPr>
          <a:xfrm>
            <a:off x="226294" y="168064"/>
            <a:ext cx="7064928" cy="960688"/>
          </a:xfrm>
          <a:prstGeom prst="rect">
            <a:avLst/>
          </a:prstGeom>
          <a:gradFill flip="none" rotWithShape="1">
            <a:gsLst>
              <a:gs pos="0">
                <a:schemeClr val="bg1">
                  <a:lumMod val="65000"/>
                </a:schemeClr>
              </a:gs>
              <a:gs pos="100000">
                <a:srgbClr val="FFFFFF"/>
              </a:gs>
            </a:gsLst>
            <a:path path="shape">
              <a:fillToRect l="50000" t="50000" r="50000" b="50000"/>
            </a:path>
            <a:tileRect/>
          </a:gradFill>
        </p:spPr>
        <p:txBody>
          <a:bodyPr vert="horz" lIns="45720" rIns="45720" anchor="ctr">
            <a:noAutofit/>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fr-FR" sz="2800" b="1" dirty="0" smtClean="0">
                <a:solidFill>
                  <a:srgbClr val="000000"/>
                </a:solidFill>
                <a:latin typeface="Tahoma"/>
                <a:cs typeface="Tahoma"/>
              </a:rPr>
              <a:t>Défis en logement (suite)</a:t>
            </a:r>
            <a:br>
              <a:rPr lang="fr-FR" sz="2800" b="1" dirty="0" smtClean="0">
                <a:solidFill>
                  <a:srgbClr val="000000"/>
                </a:solidFill>
                <a:latin typeface="Tahoma"/>
                <a:cs typeface="Tahoma"/>
              </a:rPr>
            </a:br>
            <a:r>
              <a:rPr lang="en-CA" sz="2800" b="1" i="1" dirty="0" smtClean="0">
                <a:solidFill>
                  <a:srgbClr val="FF6600"/>
                </a:solidFill>
                <a:latin typeface="Tahoma"/>
                <a:cs typeface="Tahoma"/>
              </a:rPr>
              <a:t>Challenges in Housing (cont.)</a:t>
            </a:r>
            <a:endParaRPr lang="en-CA" sz="2800" b="1" i="1" dirty="0">
              <a:solidFill>
                <a:srgbClr val="FF6600"/>
              </a:solidFill>
              <a:latin typeface="Tahoma"/>
              <a:cs typeface="Tahoma"/>
            </a:endParaRPr>
          </a:p>
        </p:txBody>
      </p:sp>
    </p:spTree>
    <p:extLst>
      <p:ext uri="{BB962C8B-B14F-4D97-AF65-F5344CB8AC3E}">
        <p14:creationId xmlns:p14="http://schemas.microsoft.com/office/powerpoint/2010/main" val="15376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7313" y="2095714"/>
            <a:ext cx="8182902" cy="3277821"/>
          </a:xfrm>
          <a:prstGeom prst="rect">
            <a:avLst/>
          </a:prstGeom>
        </p:spPr>
        <p:txBody>
          <a:bodyPr wrap="square">
            <a:spAutoFit/>
          </a:bodyPr>
          <a:lstStyle/>
          <a:p>
            <a:pPr marL="230188" indent="-230188"/>
            <a:r>
              <a:rPr lang="fr-FR" sz="2300" dirty="0" smtClean="0">
                <a:solidFill>
                  <a:srgbClr val="000000"/>
                </a:solidFill>
                <a:latin typeface="Tahoma"/>
                <a:cs typeface="Tahoma"/>
              </a:rPr>
              <a:t>–	Sous</a:t>
            </a:r>
            <a:r>
              <a:rPr lang="fr-FR" sz="2300" dirty="0">
                <a:solidFill>
                  <a:srgbClr val="000000"/>
                </a:solidFill>
                <a:latin typeface="Tahoma"/>
                <a:cs typeface="Tahoma"/>
              </a:rPr>
              <a:t>-financement du logement et de </a:t>
            </a:r>
            <a:r>
              <a:rPr lang="fr-FR" sz="2300" dirty="0" smtClean="0">
                <a:solidFill>
                  <a:srgbClr val="000000"/>
                </a:solidFill>
                <a:latin typeface="Tahoma"/>
                <a:cs typeface="Tahoma"/>
              </a:rPr>
              <a:t>l'infrastructure</a:t>
            </a:r>
          </a:p>
          <a:p>
            <a:pPr marL="230188" indent="-230188"/>
            <a:r>
              <a:rPr lang="fr-FR" sz="2300" dirty="0">
                <a:solidFill>
                  <a:srgbClr val="254061"/>
                </a:solidFill>
                <a:latin typeface="Tahoma"/>
                <a:cs typeface="Tahoma"/>
              </a:rPr>
              <a:t>	</a:t>
            </a:r>
            <a:r>
              <a:rPr lang="en-CA" sz="2300" i="1" dirty="0" smtClean="0">
                <a:solidFill>
                  <a:srgbClr val="FF6600"/>
                </a:solidFill>
                <a:latin typeface="Tahoma"/>
                <a:cs typeface="Tahoma"/>
              </a:rPr>
              <a:t>Underfunding of housing and infrastructure</a:t>
            </a:r>
          </a:p>
          <a:p>
            <a:pPr marL="230188" indent="-230188"/>
            <a:endParaRPr lang="fr-CA" sz="2300" i="1" dirty="0">
              <a:solidFill>
                <a:srgbClr val="254061"/>
              </a:solidFill>
              <a:latin typeface="Tahoma"/>
              <a:cs typeface="Tahoma"/>
            </a:endParaRPr>
          </a:p>
          <a:p>
            <a:pPr marL="230188" indent="-230188"/>
            <a:r>
              <a:rPr lang="fr-FR" sz="2300" dirty="0" smtClean="0">
                <a:solidFill>
                  <a:srgbClr val="000000"/>
                </a:solidFill>
                <a:latin typeface="Tahoma"/>
                <a:cs typeface="Tahoma"/>
              </a:rPr>
              <a:t>–	Endettement </a:t>
            </a:r>
            <a:r>
              <a:rPr lang="fr-FR" sz="2300" dirty="0">
                <a:solidFill>
                  <a:srgbClr val="000000"/>
                </a:solidFill>
                <a:latin typeface="Tahoma"/>
                <a:cs typeface="Tahoma"/>
              </a:rPr>
              <a:t>communautaire </a:t>
            </a:r>
            <a:r>
              <a:rPr lang="fr-FR" sz="2300" dirty="0" smtClean="0">
                <a:solidFill>
                  <a:srgbClr val="000000"/>
                </a:solidFill>
                <a:latin typeface="Tahoma"/>
                <a:cs typeface="Tahoma"/>
              </a:rPr>
              <a:t>croissant</a:t>
            </a:r>
          </a:p>
          <a:p>
            <a:pPr marL="230188" indent="-230188"/>
            <a:r>
              <a:rPr lang="fr-FR" sz="2300" dirty="0">
                <a:solidFill>
                  <a:srgbClr val="254061"/>
                </a:solidFill>
                <a:latin typeface="Tahoma"/>
                <a:cs typeface="Tahoma"/>
              </a:rPr>
              <a:t>	</a:t>
            </a:r>
            <a:r>
              <a:rPr lang="en-CA" sz="2300" i="1" dirty="0" smtClean="0">
                <a:solidFill>
                  <a:srgbClr val="FF6600"/>
                </a:solidFill>
                <a:latin typeface="Tahoma"/>
                <a:cs typeface="Tahoma"/>
              </a:rPr>
              <a:t>Growing community indebtedness</a:t>
            </a:r>
            <a:r>
              <a:rPr lang="fr-FR" sz="2300" dirty="0" smtClean="0">
                <a:solidFill>
                  <a:srgbClr val="FF6600"/>
                </a:solidFill>
                <a:latin typeface="Tahoma"/>
                <a:cs typeface="Tahoma"/>
              </a:rPr>
              <a:t/>
            </a:r>
            <a:br>
              <a:rPr lang="fr-FR" sz="2300" dirty="0" smtClean="0">
                <a:solidFill>
                  <a:srgbClr val="FF6600"/>
                </a:solidFill>
                <a:latin typeface="Tahoma"/>
                <a:cs typeface="Tahoma"/>
              </a:rPr>
            </a:br>
            <a:endParaRPr lang="fr-CA" sz="2300" dirty="0">
              <a:solidFill>
                <a:srgbClr val="FF6600"/>
              </a:solidFill>
              <a:latin typeface="Tahoma"/>
              <a:cs typeface="Tahoma"/>
            </a:endParaRPr>
          </a:p>
          <a:p>
            <a:pPr marL="230188" indent="-230188"/>
            <a:r>
              <a:rPr lang="fr-FR" sz="2300" dirty="0" smtClean="0">
                <a:solidFill>
                  <a:srgbClr val="000000"/>
                </a:solidFill>
                <a:latin typeface="Tahoma"/>
                <a:cs typeface="Tahoma"/>
              </a:rPr>
              <a:t>–	Rythme </a:t>
            </a:r>
            <a:r>
              <a:rPr lang="fr-FR" sz="2300" dirty="0">
                <a:solidFill>
                  <a:srgbClr val="000000"/>
                </a:solidFill>
                <a:latin typeface="Tahoma"/>
                <a:cs typeface="Tahoma"/>
              </a:rPr>
              <a:t>de construction </a:t>
            </a:r>
            <a:r>
              <a:rPr lang="fr-FR" sz="2300" dirty="0" smtClean="0">
                <a:solidFill>
                  <a:srgbClr val="000000"/>
                </a:solidFill>
                <a:latin typeface="Tahoma"/>
                <a:cs typeface="Tahoma"/>
              </a:rPr>
              <a:t>ne permet pas d’envisager un rattrapage</a:t>
            </a:r>
          </a:p>
          <a:p>
            <a:pPr marL="230188" indent="-230188"/>
            <a:r>
              <a:rPr lang="fr-FR" sz="2300" dirty="0" smtClean="0">
                <a:solidFill>
                  <a:srgbClr val="254061"/>
                </a:solidFill>
                <a:latin typeface="Tahoma"/>
                <a:cs typeface="Tahoma"/>
              </a:rPr>
              <a:t>	</a:t>
            </a:r>
            <a:r>
              <a:rPr lang="en-CA" sz="2300" i="1" dirty="0" smtClean="0">
                <a:solidFill>
                  <a:srgbClr val="FF6600"/>
                </a:solidFill>
                <a:latin typeface="Tahoma"/>
                <a:cs typeface="Tahoma"/>
              </a:rPr>
              <a:t>Rhythm of construction does not consider a catch-up</a:t>
            </a:r>
            <a:endParaRPr lang="en-CA" sz="2300" i="1" dirty="0">
              <a:solidFill>
                <a:srgbClr val="FF6600"/>
              </a:solidFill>
              <a:latin typeface="Tahoma"/>
              <a:cs typeface="Tahoma"/>
            </a:endParaRPr>
          </a:p>
        </p:txBody>
      </p:sp>
      <p:pic>
        <p:nvPicPr>
          <p:cNvPr id="7" name="Picture 2" descr="P:\HD-750\À ne pas détruire 08-01-2014\Cours 3000–3099\3000–3049\3035-APNQL, assemb.gén.annuelle juin 2015\PPT\stri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18141" y="1135548"/>
            <a:ext cx="9125860" cy="539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PNQL\AppData\Local\Microsoft\Windows\Temporary Internet Files\Content.Word\APNQL 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306" y="102892"/>
            <a:ext cx="914400" cy="945931"/>
          </a:xfrm>
          <a:prstGeom prst="rect">
            <a:avLst/>
          </a:prstGeom>
          <a:noFill/>
          <a:ln>
            <a:noFill/>
          </a:ln>
        </p:spPr>
      </p:pic>
      <p:sp>
        <p:nvSpPr>
          <p:cNvPr id="6" name="Titre 1"/>
          <p:cNvSpPr>
            <a:spLocks noGrp="1"/>
          </p:cNvSpPr>
          <p:nvPr>
            <p:ph type="title"/>
          </p:nvPr>
        </p:nvSpPr>
        <p:spPr>
          <a:xfrm>
            <a:off x="226294" y="168064"/>
            <a:ext cx="7064928" cy="960688"/>
          </a:xfrm>
          <a:gradFill flip="none" rotWithShape="1">
            <a:gsLst>
              <a:gs pos="0">
                <a:schemeClr val="bg1">
                  <a:lumMod val="65000"/>
                </a:schemeClr>
              </a:gs>
              <a:gs pos="100000">
                <a:srgbClr val="FFFFFF"/>
              </a:gs>
            </a:gsLst>
            <a:path path="shape">
              <a:fillToRect l="50000" t="50000" r="50000" b="50000"/>
            </a:path>
            <a:tileRect/>
          </a:gradFill>
        </p:spPr>
        <p:txBody>
          <a:bodyPr>
            <a:noAutofit/>
          </a:bodyPr>
          <a:lstStyle/>
          <a:p>
            <a:r>
              <a:rPr lang="fr-FR" sz="2800" b="1" dirty="0" smtClean="0">
                <a:solidFill>
                  <a:srgbClr val="000000"/>
                </a:solidFill>
                <a:latin typeface="Tahoma"/>
                <a:cs typeface="Tahoma"/>
              </a:rPr>
              <a:t>Défis en logement (suite)</a:t>
            </a:r>
            <a:r>
              <a:rPr lang="fr-FR" sz="2800" b="1" dirty="0">
                <a:solidFill>
                  <a:srgbClr val="000000"/>
                </a:solidFill>
                <a:latin typeface="Tahoma"/>
                <a:cs typeface="Tahoma"/>
              </a:rPr>
              <a:t/>
            </a:r>
            <a:br>
              <a:rPr lang="fr-FR" sz="2800" b="1" dirty="0">
                <a:solidFill>
                  <a:srgbClr val="000000"/>
                </a:solidFill>
                <a:latin typeface="Tahoma"/>
                <a:cs typeface="Tahoma"/>
              </a:rPr>
            </a:br>
            <a:r>
              <a:rPr lang="en-CA" sz="2800" b="1" i="1" dirty="0" smtClean="0">
                <a:solidFill>
                  <a:srgbClr val="FF6600"/>
                </a:solidFill>
                <a:latin typeface="Tahoma"/>
                <a:cs typeface="Tahoma"/>
              </a:rPr>
              <a:t>Challenges in Housing (cont.)</a:t>
            </a:r>
            <a:endParaRPr lang="en-CA" sz="2800" b="1" i="1" dirty="0">
              <a:solidFill>
                <a:srgbClr val="FF6600"/>
              </a:solidFill>
              <a:latin typeface="Tahoma"/>
              <a:cs typeface="Tahoma"/>
            </a:endParaRPr>
          </a:p>
        </p:txBody>
      </p:sp>
    </p:spTree>
    <p:extLst>
      <p:ext uri="{BB962C8B-B14F-4D97-AF65-F5344CB8AC3E}">
        <p14:creationId xmlns:p14="http://schemas.microsoft.com/office/powerpoint/2010/main" val="221152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42906" y="1949283"/>
            <a:ext cx="7678860" cy="4213813"/>
          </a:xfrm>
        </p:spPr>
        <p:txBody>
          <a:bodyPr>
            <a:noAutofit/>
          </a:bodyPr>
          <a:lstStyle/>
          <a:p>
            <a:pPr marL="230188" lvl="0" indent="-230188">
              <a:spcBef>
                <a:spcPts val="0"/>
              </a:spcBef>
              <a:buNone/>
            </a:pPr>
            <a:r>
              <a:rPr lang="fr-FR" sz="2300" dirty="0" smtClean="0">
                <a:solidFill>
                  <a:srgbClr val="000000"/>
                </a:solidFill>
                <a:latin typeface="Tahoma"/>
                <a:cs typeface="Tahoma"/>
              </a:rPr>
              <a:t>–</a:t>
            </a:r>
            <a:r>
              <a:rPr lang="fr-FR" sz="2300" dirty="0">
                <a:solidFill>
                  <a:srgbClr val="000000"/>
                </a:solidFill>
                <a:latin typeface="Tahoma"/>
                <a:cs typeface="Tahoma"/>
              </a:rPr>
              <a:t>	Difficulté de collecter les loyers malgré qu'ils </a:t>
            </a:r>
            <a:r>
              <a:rPr lang="fr-FR" sz="2300" dirty="0" smtClean="0">
                <a:solidFill>
                  <a:srgbClr val="000000"/>
                </a:solidFill>
                <a:latin typeface="Tahoma"/>
                <a:cs typeface="Tahoma"/>
              </a:rPr>
              <a:t>soient généralement </a:t>
            </a:r>
            <a:r>
              <a:rPr lang="fr-FR" sz="2300" dirty="0">
                <a:solidFill>
                  <a:srgbClr val="000000"/>
                </a:solidFill>
                <a:latin typeface="Tahoma"/>
                <a:cs typeface="Tahoma"/>
              </a:rPr>
              <a:t>abordables (déficit d'opération, impact </a:t>
            </a:r>
            <a:r>
              <a:rPr lang="fr-FR" sz="2300" dirty="0" smtClean="0">
                <a:solidFill>
                  <a:srgbClr val="000000"/>
                </a:solidFill>
                <a:latin typeface="Tahoma"/>
                <a:cs typeface="Tahoma"/>
              </a:rPr>
              <a:t>sur l'entretien</a:t>
            </a:r>
            <a:r>
              <a:rPr lang="fr-FR" sz="2300" dirty="0">
                <a:solidFill>
                  <a:srgbClr val="000000"/>
                </a:solidFill>
                <a:latin typeface="Tahoma"/>
                <a:cs typeface="Tahoma"/>
              </a:rPr>
              <a:t>, </a:t>
            </a:r>
            <a:r>
              <a:rPr lang="fr-FR" sz="2300" dirty="0" smtClean="0">
                <a:solidFill>
                  <a:srgbClr val="000000"/>
                </a:solidFill>
                <a:latin typeface="Tahoma"/>
                <a:cs typeface="Tahoma"/>
              </a:rPr>
              <a:t>effet d'entraînement</a:t>
            </a:r>
            <a:r>
              <a:rPr lang="fr-FR" sz="2300" dirty="0">
                <a:solidFill>
                  <a:srgbClr val="000000"/>
                </a:solidFill>
                <a:latin typeface="Tahoma"/>
                <a:cs typeface="Tahoma"/>
              </a:rPr>
              <a:t>, redressement </a:t>
            </a:r>
            <a:r>
              <a:rPr lang="fr-FR" sz="2300" dirty="0" smtClean="0">
                <a:solidFill>
                  <a:srgbClr val="000000"/>
                </a:solidFill>
                <a:latin typeface="Tahoma"/>
                <a:cs typeface="Tahoma"/>
              </a:rPr>
              <a:t>difficile</a:t>
            </a:r>
            <a:r>
              <a:rPr lang="fr-FR" sz="2300" dirty="0">
                <a:solidFill>
                  <a:srgbClr val="000000"/>
                </a:solidFill>
                <a:latin typeface="Tahoma"/>
                <a:cs typeface="Tahoma"/>
              </a:rPr>
              <a:t>)</a:t>
            </a:r>
            <a:br>
              <a:rPr lang="fr-FR" sz="2300" dirty="0">
                <a:solidFill>
                  <a:srgbClr val="000000"/>
                </a:solidFill>
                <a:latin typeface="Tahoma"/>
                <a:cs typeface="Tahoma"/>
              </a:rPr>
            </a:br>
            <a:r>
              <a:rPr lang="en-CA" sz="2300" i="1" dirty="0" smtClean="0">
                <a:solidFill>
                  <a:srgbClr val="FF6600"/>
                </a:solidFill>
                <a:latin typeface="Tahoma"/>
                <a:cs typeface="Tahoma"/>
              </a:rPr>
              <a:t>Difficulty to collect rents despite the fact that they are usually affordable (operating deficit, impact on maintenance, ripple effect, difficult recovery)</a:t>
            </a:r>
          </a:p>
          <a:p>
            <a:pPr marL="230188" lvl="0" indent="-230188">
              <a:spcBef>
                <a:spcPts val="0"/>
              </a:spcBef>
              <a:buNone/>
            </a:pPr>
            <a:endParaRPr lang="en-CA" sz="2300" dirty="0" smtClean="0">
              <a:solidFill>
                <a:srgbClr val="FF6600"/>
              </a:solidFill>
              <a:latin typeface="Tahoma"/>
              <a:cs typeface="Tahoma"/>
            </a:endParaRPr>
          </a:p>
          <a:p>
            <a:pPr marL="230188" lvl="0" indent="-230188">
              <a:spcBef>
                <a:spcPts val="0"/>
              </a:spcBef>
              <a:buNone/>
            </a:pPr>
            <a:r>
              <a:rPr lang="en-CA" sz="2300" dirty="0" smtClean="0">
                <a:solidFill>
                  <a:srgbClr val="000000"/>
                </a:solidFill>
                <a:latin typeface="Tahoma"/>
                <a:cs typeface="Tahoma"/>
              </a:rPr>
              <a:t>–	La </a:t>
            </a:r>
            <a:r>
              <a:rPr lang="fr-FR" sz="2300" dirty="0" smtClean="0">
                <a:solidFill>
                  <a:srgbClr val="000000"/>
                </a:solidFill>
                <a:latin typeface="Tahoma"/>
                <a:cs typeface="Tahoma"/>
              </a:rPr>
              <a:t>difficulté </a:t>
            </a:r>
            <a:r>
              <a:rPr lang="fr-FR" sz="2300" dirty="0">
                <a:solidFill>
                  <a:srgbClr val="000000"/>
                </a:solidFill>
                <a:latin typeface="Tahoma"/>
                <a:cs typeface="Tahoma"/>
              </a:rPr>
              <a:t>de collecter les loyers </a:t>
            </a:r>
            <a:r>
              <a:rPr lang="fr-FR" sz="2300" dirty="0" smtClean="0">
                <a:solidFill>
                  <a:srgbClr val="000000"/>
                </a:solidFill>
                <a:latin typeface="Tahoma"/>
                <a:cs typeface="Tahoma"/>
              </a:rPr>
              <a:t>rend potentiellement risqué l’ajout d’unités de logement</a:t>
            </a:r>
          </a:p>
          <a:p>
            <a:pPr marL="230188" lvl="0" indent="-230188">
              <a:spcBef>
                <a:spcPts val="0"/>
              </a:spcBef>
              <a:buNone/>
            </a:pPr>
            <a:r>
              <a:rPr lang="fr-FR" sz="2300" dirty="0">
                <a:solidFill>
                  <a:srgbClr val="254061"/>
                </a:solidFill>
                <a:latin typeface="Tahoma"/>
                <a:cs typeface="Tahoma"/>
              </a:rPr>
              <a:t>	</a:t>
            </a:r>
            <a:r>
              <a:rPr lang="en-CA" sz="2300" i="1" dirty="0" smtClean="0">
                <a:solidFill>
                  <a:srgbClr val="FF6600"/>
                </a:solidFill>
                <a:latin typeface="Tahoma"/>
                <a:cs typeface="Tahoma"/>
              </a:rPr>
              <a:t>The difficulty to collect rents makes potentially risky the addition of housing units </a:t>
            </a:r>
          </a:p>
        </p:txBody>
      </p:sp>
      <p:pic>
        <p:nvPicPr>
          <p:cNvPr id="6" name="Picture 2" descr="P:\HD-750\À ne pas détruire 08-01-2014\Cours 3000–3099\3000–3049\3035-APNQL, assemb.gén.annuelle juin 2015\PPT\stri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18141" y="1135548"/>
            <a:ext cx="9125860" cy="5398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PNQL\AppData\Local\Microsoft\Windows\Temporary Internet Files\Content.Word\APNQL 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306" y="102892"/>
            <a:ext cx="914400" cy="945931"/>
          </a:xfrm>
          <a:prstGeom prst="rect">
            <a:avLst/>
          </a:prstGeom>
          <a:noFill/>
          <a:ln>
            <a:noFill/>
          </a:ln>
        </p:spPr>
      </p:pic>
      <p:sp>
        <p:nvSpPr>
          <p:cNvPr id="9" name="Titre 1"/>
          <p:cNvSpPr txBox="1">
            <a:spLocks/>
          </p:cNvSpPr>
          <p:nvPr/>
        </p:nvSpPr>
        <p:spPr>
          <a:xfrm>
            <a:off x="226294" y="168064"/>
            <a:ext cx="7064928" cy="960688"/>
          </a:xfrm>
          <a:prstGeom prst="rect">
            <a:avLst/>
          </a:prstGeom>
          <a:gradFill flip="none" rotWithShape="1">
            <a:gsLst>
              <a:gs pos="0">
                <a:schemeClr val="bg1">
                  <a:lumMod val="65000"/>
                </a:schemeClr>
              </a:gs>
              <a:gs pos="100000">
                <a:srgbClr val="FFFFFF"/>
              </a:gs>
            </a:gsLst>
            <a:path path="shape">
              <a:fillToRect l="50000" t="50000" r="50000" b="50000"/>
            </a:path>
            <a:tileRect/>
          </a:gradFill>
        </p:spPr>
        <p:txBody>
          <a:bodyPr vert="horz" lIns="45720" rIns="45720" anchor="ctr">
            <a:noAutofit/>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fr-FR" sz="2800" b="1" dirty="0" smtClean="0">
                <a:solidFill>
                  <a:srgbClr val="000000"/>
                </a:solidFill>
                <a:latin typeface="Tahoma"/>
                <a:cs typeface="Tahoma"/>
              </a:rPr>
              <a:t>Défis en logement (suite)</a:t>
            </a:r>
            <a:br>
              <a:rPr lang="fr-FR" sz="2800" b="1" dirty="0" smtClean="0">
                <a:solidFill>
                  <a:srgbClr val="000000"/>
                </a:solidFill>
                <a:latin typeface="Tahoma"/>
                <a:cs typeface="Tahoma"/>
              </a:rPr>
            </a:br>
            <a:r>
              <a:rPr lang="en-CA" sz="2800" b="1" i="1" dirty="0" smtClean="0">
                <a:solidFill>
                  <a:srgbClr val="FF6600"/>
                </a:solidFill>
                <a:latin typeface="Tahoma"/>
                <a:cs typeface="Tahoma"/>
              </a:rPr>
              <a:t>Challenges in Housing (cont.)</a:t>
            </a:r>
            <a:endParaRPr lang="en-CA" sz="2800" b="1" i="1" dirty="0">
              <a:solidFill>
                <a:srgbClr val="FF6600"/>
              </a:solidFill>
              <a:latin typeface="Tahoma"/>
              <a:cs typeface="Tahoma"/>
            </a:endParaRPr>
          </a:p>
        </p:txBody>
      </p:sp>
    </p:spTree>
    <p:extLst>
      <p:ext uri="{BB962C8B-B14F-4D97-AF65-F5344CB8AC3E}">
        <p14:creationId xmlns:p14="http://schemas.microsoft.com/office/powerpoint/2010/main" val="246055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250" y="1945757"/>
            <a:ext cx="8174672" cy="4478150"/>
          </a:xfrm>
          <a:prstGeom prst="rect">
            <a:avLst/>
          </a:prstGeom>
        </p:spPr>
        <p:txBody>
          <a:bodyPr wrap="square">
            <a:spAutoFit/>
          </a:bodyPr>
          <a:lstStyle/>
          <a:p>
            <a:pPr marL="230188" lvl="0" indent="-230188"/>
            <a:r>
              <a:rPr lang="fr-FR" sz="2300" dirty="0" smtClean="0">
                <a:solidFill>
                  <a:srgbClr val="000000"/>
                </a:solidFill>
                <a:latin typeface="Tahoma"/>
                <a:cs typeface="Tahoma"/>
              </a:rPr>
              <a:t>–</a:t>
            </a:r>
            <a:r>
              <a:rPr lang="fr-FR" sz="2300" dirty="0">
                <a:solidFill>
                  <a:srgbClr val="000000"/>
                </a:solidFill>
                <a:latin typeface="Tahoma"/>
                <a:cs typeface="Tahoma"/>
              </a:rPr>
              <a:t>	Taille du parc immobilier dans plusieurs PN </a:t>
            </a:r>
            <a:r>
              <a:rPr lang="fr-FR" sz="2300" dirty="0" smtClean="0">
                <a:solidFill>
                  <a:srgbClr val="000000"/>
                </a:solidFill>
                <a:latin typeface="Tahoma"/>
                <a:cs typeface="Tahoma"/>
              </a:rPr>
              <a:t/>
            </a:r>
            <a:br>
              <a:rPr lang="fr-FR" sz="2300" dirty="0" smtClean="0">
                <a:solidFill>
                  <a:srgbClr val="000000"/>
                </a:solidFill>
                <a:latin typeface="Tahoma"/>
                <a:cs typeface="Tahoma"/>
              </a:rPr>
            </a:br>
            <a:r>
              <a:rPr lang="fr-FR" sz="2300" dirty="0" smtClean="0">
                <a:solidFill>
                  <a:srgbClr val="000000"/>
                </a:solidFill>
                <a:latin typeface="Tahoma"/>
                <a:cs typeface="Tahoma"/>
              </a:rPr>
              <a:t>(beaucoup d'unités </a:t>
            </a:r>
            <a:r>
              <a:rPr lang="fr-FR" sz="2300" dirty="0">
                <a:solidFill>
                  <a:srgbClr val="000000"/>
                </a:solidFill>
                <a:latin typeface="Tahoma"/>
                <a:cs typeface="Tahoma"/>
              </a:rPr>
              <a:t>à gérer, à entretenir)</a:t>
            </a:r>
          </a:p>
          <a:p>
            <a:pPr marL="230188" lvl="0" indent="-230188"/>
            <a:r>
              <a:rPr lang="fr-FR" sz="2300" dirty="0">
                <a:solidFill>
                  <a:srgbClr val="254061"/>
                </a:solidFill>
                <a:latin typeface="Tahoma"/>
                <a:cs typeface="Tahoma"/>
              </a:rPr>
              <a:t>	</a:t>
            </a:r>
            <a:r>
              <a:rPr lang="en-CA" sz="2300" i="1" dirty="0">
                <a:solidFill>
                  <a:srgbClr val="FF6600"/>
                </a:solidFill>
                <a:latin typeface="Tahoma"/>
                <a:cs typeface="Tahoma"/>
              </a:rPr>
              <a:t>Size of the housing stock in several FN </a:t>
            </a:r>
            <a:br>
              <a:rPr lang="en-CA" sz="2300" i="1" dirty="0">
                <a:solidFill>
                  <a:srgbClr val="FF6600"/>
                </a:solidFill>
                <a:latin typeface="Tahoma"/>
                <a:cs typeface="Tahoma"/>
              </a:rPr>
            </a:br>
            <a:r>
              <a:rPr lang="en-CA" sz="2300" i="1" dirty="0" smtClean="0">
                <a:solidFill>
                  <a:srgbClr val="FF6600"/>
                </a:solidFill>
                <a:latin typeface="Tahoma"/>
                <a:cs typeface="Tahoma"/>
              </a:rPr>
              <a:t>(</a:t>
            </a:r>
            <a:r>
              <a:rPr lang="en-CA" sz="2300" i="1" dirty="0">
                <a:solidFill>
                  <a:srgbClr val="FF6600"/>
                </a:solidFill>
                <a:latin typeface="Tahoma"/>
                <a:cs typeface="Tahoma"/>
              </a:rPr>
              <a:t>many units </a:t>
            </a:r>
            <a:r>
              <a:rPr lang="en-CA" sz="2300" i="1" dirty="0" smtClean="0">
                <a:solidFill>
                  <a:srgbClr val="FF6600"/>
                </a:solidFill>
                <a:latin typeface="Tahoma"/>
                <a:cs typeface="Tahoma"/>
              </a:rPr>
              <a:t>to manage</a:t>
            </a:r>
            <a:r>
              <a:rPr lang="en-CA" sz="2300" i="1" dirty="0">
                <a:solidFill>
                  <a:srgbClr val="FF6600"/>
                </a:solidFill>
                <a:latin typeface="Tahoma"/>
                <a:cs typeface="Tahoma"/>
              </a:rPr>
              <a:t>, maintain)</a:t>
            </a:r>
          </a:p>
          <a:p>
            <a:pPr marL="230188" indent="-230188"/>
            <a:endParaRPr lang="fr-CA" sz="2300" dirty="0" smtClean="0">
              <a:solidFill>
                <a:srgbClr val="254061"/>
              </a:solidFill>
              <a:latin typeface="Tahoma"/>
              <a:cs typeface="Tahoma"/>
            </a:endParaRPr>
          </a:p>
          <a:p>
            <a:pPr marL="230188" indent="-230188"/>
            <a:r>
              <a:rPr lang="fr-CA" sz="2300" dirty="0" smtClean="0">
                <a:solidFill>
                  <a:srgbClr val="000000"/>
                </a:solidFill>
                <a:latin typeface="Tahoma"/>
                <a:cs typeface="Tahoma"/>
              </a:rPr>
              <a:t>–	Durée de vie des maisons généralement inférieure aux standards</a:t>
            </a:r>
          </a:p>
          <a:p>
            <a:pPr marL="230188" indent="-230188"/>
            <a:r>
              <a:rPr lang="en-CA" sz="2300" i="1" dirty="0" smtClean="0">
                <a:solidFill>
                  <a:srgbClr val="FF6600"/>
                </a:solidFill>
                <a:latin typeface="Tahoma"/>
                <a:cs typeface="Tahoma"/>
              </a:rPr>
              <a:t>	Houses’ life expectancy usually less than the standards</a:t>
            </a:r>
          </a:p>
          <a:p>
            <a:pPr marL="230188" indent="-230188"/>
            <a:endParaRPr lang="fr-CA" sz="2300" dirty="0">
              <a:solidFill>
                <a:srgbClr val="254061"/>
              </a:solidFill>
              <a:latin typeface="Tahoma"/>
              <a:cs typeface="Tahoma"/>
            </a:endParaRPr>
          </a:p>
          <a:p>
            <a:pPr marL="230188" indent="-230188"/>
            <a:r>
              <a:rPr lang="fr-FR" sz="2300" dirty="0" smtClean="0">
                <a:solidFill>
                  <a:srgbClr val="000000"/>
                </a:solidFill>
                <a:latin typeface="Tahoma"/>
                <a:cs typeface="Tahoma"/>
              </a:rPr>
              <a:t>–	Lacune dans l'entretien </a:t>
            </a:r>
            <a:r>
              <a:rPr lang="fr-FR" sz="2300" dirty="0">
                <a:solidFill>
                  <a:srgbClr val="000000"/>
                </a:solidFill>
                <a:latin typeface="Tahoma"/>
                <a:cs typeface="Tahoma"/>
              </a:rPr>
              <a:t>(préventif et régulier</a:t>
            </a:r>
            <a:r>
              <a:rPr lang="fr-FR" sz="2300" dirty="0" smtClean="0">
                <a:solidFill>
                  <a:srgbClr val="000000"/>
                </a:solidFill>
                <a:latin typeface="Tahoma"/>
                <a:cs typeface="Tahoma"/>
              </a:rPr>
              <a:t>)</a:t>
            </a:r>
          </a:p>
          <a:p>
            <a:pPr marL="230188" indent="-230188"/>
            <a:r>
              <a:rPr lang="fr-FR" sz="2300" dirty="0" smtClean="0">
                <a:solidFill>
                  <a:srgbClr val="254061"/>
                </a:solidFill>
                <a:latin typeface="Tahoma"/>
                <a:cs typeface="Tahoma"/>
              </a:rPr>
              <a:t>	</a:t>
            </a:r>
            <a:r>
              <a:rPr lang="en-CA" sz="2300" i="1" dirty="0" smtClean="0">
                <a:solidFill>
                  <a:srgbClr val="FF6600"/>
                </a:solidFill>
                <a:latin typeface="Tahoma"/>
                <a:cs typeface="Tahoma"/>
              </a:rPr>
              <a:t>Gap in the maintenance (preventive and regular)</a:t>
            </a:r>
          </a:p>
          <a:p>
            <a:pPr marL="230188" indent="-230188"/>
            <a:endParaRPr lang="fr-CA" sz="1600" i="1" dirty="0">
              <a:solidFill>
                <a:srgbClr val="254061"/>
              </a:solidFill>
              <a:latin typeface="Times New Roman"/>
              <a:cs typeface="Times New Roman"/>
            </a:endParaRPr>
          </a:p>
          <a:p>
            <a:pPr marL="230188" indent="-230188"/>
            <a:endParaRPr lang="fr-CA" sz="1600" dirty="0">
              <a:solidFill>
                <a:srgbClr val="254061"/>
              </a:solidFill>
              <a:latin typeface="Times New Roman"/>
              <a:cs typeface="Times New Roman"/>
            </a:endParaRPr>
          </a:p>
        </p:txBody>
      </p:sp>
      <p:pic>
        <p:nvPicPr>
          <p:cNvPr id="7" name="Picture 2" descr="P:\HD-750\À ne pas détruire 08-01-2014\Cours 3000–3099\3000–3049\3035-APNQL, assemb.gén.annuelle juin 2015\PPT\stri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18141" y="1135548"/>
            <a:ext cx="9125860" cy="539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PNQL\AppData\Local\Microsoft\Windows\Temporary Internet Files\Content.Word\APNQL 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306" y="102892"/>
            <a:ext cx="914400" cy="945931"/>
          </a:xfrm>
          <a:prstGeom prst="rect">
            <a:avLst/>
          </a:prstGeom>
          <a:noFill/>
          <a:ln>
            <a:noFill/>
          </a:ln>
        </p:spPr>
      </p:pic>
      <p:sp>
        <p:nvSpPr>
          <p:cNvPr id="10" name="Titre 1"/>
          <p:cNvSpPr>
            <a:spLocks noGrp="1"/>
          </p:cNvSpPr>
          <p:nvPr>
            <p:ph type="title"/>
          </p:nvPr>
        </p:nvSpPr>
        <p:spPr>
          <a:xfrm>
            <a:off x="226294" y="168064"/>
            <a:ext cx="7064928" cy="960688"/>
          </a:xfrm>
          <a:gradFill flip="none" rotWithShape="1">
            <a:gsLst>
              <a:gs pos="0">
                <a:schemeClr val="bg1">
                  <a:lumMod val="65000"/>
                </a:schemeClr>
              </a:gs>
              <a:gs pos="100000">
                <a:srgbClr val="FFFFFF"/>
              </a:gs>
            </a:gsLst>
            <a:path path="shape">
              <a:fillToRect l="50000" t="50000" r="50000" b="50000"/>
            </a:path>
            <a:tileRect/>
          </a:gradFill>
        </p:spPr>
        <p:txBody>
          <a:bodyPr>
            <a:noAutofit/>
          </a:bodyPr>
          <a:lstStyle/>
          <a:p>
            <a:r>
              <a:rPr lang="fr-FR" sz="2800" b="1" dirty="0" smtClean="0">
                <a:solidFill>
                  <a:srgbClr val="000000"/>
                </a:solidFill>
                <a:latin typeface="Tahoma"/>
                <a:cs typeface="Tahoma"/>
              </a:rPr>
              <a:t>Défis en logement (suite)</a:t>
            </a:r>
            <a:r>
              <a:rPr lang="fr-FR" sz="2800" b="1" dirty="0">
                <a:solidFill>
                  <a:srgbClr val="000000"/>
                </a:solidFill>
                <a:latin typeface="Tahoma"/>
                <a:cs typeface="Tahoma"/>
              </a:rPr>
              <a:t/>
            </a:r>
            <a:br>
              <a:rPr lang="fr-FR" sz="2800" b="1" dirty="0">
                <a:solidFill>
                  <a:srgbClr val="000000"/>
                </a:solidFill>
                <a:latin typeface="Tahoma"/>
                <a:cs typeface="Tahoma"/>
              </a:rPr>
            </a:br>
            <a:r>
              <a:rPr lang="en-CA" sz="2800" b="1" i="1" dirty="0" smtClean="0">
                <a:solidFill>
                  <a:srgbClr val="FF6600"/>
                </a:solidFill>
                <a:latin typeface="Tahoma"/>
                <a:cs typeface="Tahoma"/>
              </a:rPr>
              <a:t>Challenges in Housing (cont.)</a:t>
            </a:r>
            <a:endParaRPr lang="en-CA" sz="2800" b="1" i="1" dirty="0">
              <a:solidFill>
                <a:srgbClr val="FF6600"/>
              </a:solidFill>
              <a:latin typeface="Tahoma"/>
              <a:cs typeface="Tahoma"/>
            </a:endParaRPr>
          </a:p>
        </p:txBody>
      </p:sp>
    </p:spTree>
    <p:extLst>
      <p:ext uri="{BB962C8B-B14F-4D97-AF65-F5344CB8AC3E}">
        <p14:creationId xmlns:p14="http://schemas.microsoft.com/office/powerpoint/2010/main" val="300083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7845" y="1929708"/>
            <a:ext cx="8072514" cy="3984743"/>
          </a:xfrm>
        </p:spPr>
        <p:txBody>
          <a:bodyPr>
            <a:normAutofit fontScale="92500" lnSpcReduction="10000"/>
          </a:bodyPr>
          <a:lstStyle/>
          <a:p>
            <a:pPr marL="346075" lvl="0" indent="-346075">
              <a:spcBef>
                <a:spcPts val="0"/>
              </a:spcBef>
              <a:buNone/>
            </a:pPr>
            <a:r>
              <a:rPr lang="fr-FR" sz="2500" dirty="0" smtClean="0">
                <a:solidFill>
                  <a:srgbClr val="000000"/>
                </a:solidFill>
                <a:latin typeface="Tahoma"/>
                <a:cs typeface="Tahoma"/>
              </a:rPr>
              <a:t>–</a:t>
            </a:r>
            <a:r>
              <a:rPr lang="fr-FR" sz="2500" dirty="0">
                <a:solidFill>
                  <a:srgbClr val="000000"/>
                </a:solidFill>
                <a:latin typeface="Tahoma"/>
                <a:cs typeface="Tahoma"/>
              </a:rPr>
              <a:t>	Manque de capacité des ressources humaines </a:t>
            </a:r>
            <a:br>
              <a:rPr lang="fr-FR" sz="2500" dirty="0">
                <a:solidFill>
                  <a:srgbClr val="000000"/>
                </a:solidFill>
                <a:latin typeface="Tahoma"/>
                <a:cs typeface="Tahoma"/>
              </a:rPr>
            </a:br>
            <a:r>
              <a:rPr lang="fr-FR" sz="2500" dirty="0" smtClean="0">
                <a:solidFill>
                  <a:srgbClr val="000000"/>
                </a:solidFill>
                <a:latin typeface="Tahoma"/>
                <a:cs typeface="Tahoma"/>
              </a:rPr>
              <a:t>(</a:t>
            </a:r>
            <a:r>
              <a:rPr lang="fr-FR" sz="2500" dirty="0">
                <a:solidFill>
                  <a:srgbClr val="000000"/>
                </a:solidFill>
                <a:latin typeface="Tahoma"/>
                <a:cs typeface="Tahoma"/>
              </a:rPr>
              <a:t>nombre et formation)</a:t>
            </a:r>
          </a:p>
          <a:p>
            <a:pPr marL="346075" lvl="0" indent="-346075">
              <a:spcBef>
                <a:spcPts val="0"/>
              </a:spcBef>
              <a:buNone/>
            </a:pPr>
            <a:r>
              <a:rPr lang="fr-FR" sz="2500" dirty="0">
                <a:solidFill>
                  <a:srgbClr val="254061"/>
                </a:solidFill>
                <a:latin typeface="Tahoma"/>
                <a:cs typeface="Tahoma"/>
              </a:rPr>
              <a:t>	</a:t>
            </a:r>
            <a:r>
              <a:rPr lang="en-CA" sz="2500" i="1" dirty="0" smtClean="0">
                <a:solidFill>
                  <a:srgbClr val="FF6600"/>
                </a:solidFill>
                <a:latin typeface="Tahoma"/>
                <a:cs typeface="Tahoma"/>
              </a:rPr>
              <a:t>Lack of capacity of the human resources </a:t>
            </a:r>
            <a:endParaRPr lang="en-CA" sz="2500" i="1" dirty="0">
              <a:solidFill>
                <a:srgbClr val="FF6600"/>
              </a:solidFill>
              <a:latin typeface="Tahoma"/>
              <a:cs typeface="Tahoma"/>
            </a:endParaRPr>
          </a:p>
          <a:p>
            <a:pPr marL="346075" lvl="0" indent="-346075">
              <a:spcBef>
                <a:spcPts val="0"/>
              </a:spcBef>
              <a:buNone/>
            </a:pPr>
            <a:r>
              <a:rPr lang="en-CA" sz="2500" i="1" dirty="0" smtClean="0">
                <a:solidFill>
                  <a:srgbClr val="FF6600"/>
                </a:solidFill>
                <a:latin typeface="Tahoma"/>
                <a:cs typeface="Tahoma"/>
              </a:rPr>
              <a:t>	(number and training)</a:t>
            </a:r>
            <a:br>
              <a:rPr lang="en-CA" sz="2500" i="1" dirty="0" smtClean="0">
                <a:solidFill>
                  <a:srgbClr val="FF6600"/>
                </a:solidFill>
                <a:latin typeface="Tahoma"/>
                <a:cs typeface="Tahoma"/>
              </a:rPr>
            </a:br>
            <a:endParaRPr lang="en-CA" sz="2500" i="1" dirty="0" smtClean="0">
              <a:solidFill>
                <a:srgbClr val="FF6600"/>
              </a:solidFill>
              <a:latin typeface="Tahoma"/>
              <a:cs typeface="Tahoma"/>
            </a:endParaRPr>
          </a:p>
          <a:p>
            <a:pPr marL="346075" lvl="0" indent="-346075">
              <a:spcBef>
                <a:spcPts val="0"/>
              </a:spcBef>
              <a:buNone/>
            </a:pPr>
            <a:endParaRPr lang="fr-FR" sz="2500" dirty="0" smtClean="0">
              <a:solidFill>
                <a:srgbClr val="254061"/>
              </a:solidFill>
              <a:latin typeface="Tahoma"/>
              <a:cs typeface="Tahoma"/>
            </a:endParaRPr>
          </a:p>
          <a:p>
            <a:pPr marL="346075" lvl="0" indent="-346075">
              <a:spcBef>
                <a:spcPts val="0"/>
              </a:spcBef>
              <a:buNone/>
            </a:pPr>
            <a:r>
              <a:rPr lang="fr-FR" sz="2500" dirty="0" smtClean="0">
                <a:solidFill>
                  <a:srgbClr val="000000"/>
                </a:solidFill>
                <a:latin typeface="Tahoma"/>
                <a:cs typeface="Tahoma"/>
              </a:rPr>
              <a:t>–</a:t>
            </a:r>
            <a:r>
              <a:rPr lang="fr-FR" sz="2500" dirty="0">
                <a:solidFill>
                  <a:srgbClr val="000000"/>
                </a:solidFill>
                <a:latin typeface="Tahoma"/>
                <a:cs typeface="Tahoma"/>
              </a:rPr>
              <a:t>	Accès à la propriété individuelle peu développé et difficile </a:t>
            </a:r>
            <a:r>
              <a:rPr lang="fr-FR" sz="2500" dirty="0" smtClean="0">
                <a:solidFill>
                  <a:srgbClr val="000000"/>
                </a:solidFill>
                <a:latin typeface="Tahoma"/>
                <a:cs typeface="Tahoma"/>
              </a:rPr>
              <a:t>à implanter </a:t>
            </a:r>
            <a:r>
              <a:rPr lang="fr-FR" sz="2500" dirty="0">
                <a:solidFill>
                  <a:srgbClr val="000000"/>
                </a:solidFill>
                <a:latin typeface="Tahoma"/>
                <a:cs typeface="Tahoma"/>
              </a:rPr>
              <a:t>dans certaines </a:t>
            </a:r>
            <a:r>
              <a:rPr lang="fr-FR" sz="2500" dirty="0" smtClean="0">
                <a:solidFill>
                  <a:srgbClr val="000000"/>
                </a:solidFill>
                <a:latin typeface="Tahoma"/>
                <a:cs typeface="Tahoma"/>
              </a:rPr>
              <a:t>PN</a:t>
            </a:r>
            <a:r>
              <a:rPr lang="fr-FR" sz="2500" dirty="0">
                <a:solidFill>
                  <a:srgbClr val="000000"/>
                </a:solidFill>
                <a:latin typeface="Tahoma"/>
                <a:cs typeface="Tahoma"/>
              </a:rPr>
              <a:t> </a:t>
            </a:r>
            <a:r>
              <a:rPr lang="fr-FR" sz="2500" dirty="0" smtClean="0">
                <a:solidFill>
                  <a:srgbClr val="000000"/>
                </a:solidFill>
                <a:latin typeface="Tahoma"/>
                <a:cs typeface="Tahoma"/>
              </a:rPr>
              <a:t>(contexte économique, peu ou pas de valeur de revente, programmes </a:t>
            </a:r>
            <a:r>
              <a:rPr lang="fr-FR" sz="2500" dirty="0">
                <a:solidFill>
                  <a:srgbClr val="000000"/>
                </a:solidFill>
                <a:latin typeface="Tahoma"/>
                <a:cs typeface="Tahoma"/>
              </a:rPr>
              <a:t>concurrents</a:t>
            </a:r>
            <a:r>
              <a:rPr lang="fr-FR" sz="2500" dirty="0" smtClean="0">
                <a:solidFill>
                  <a:srgbClr val="000000"/>
                </a:solidFill>
                <a:latin typeface="Tahoma"/>
                <a:cs typeface="Tahoma"/>
              </a:rPr>
              <a:t>)</a:t>
            </a:r>
          </a:p>
          <a:p>
            <a:pPr marL="346075" lvl="0" indent="-346075">
              <a:spcBef>
                <a:spcPts val="0"/>
              </a:spcBef>
              <a:buNone/>
            </a:pPr>
            <a:r>
              <a:rPr lang="fr-FR" sz="2500" dirty="0">
                <a:solidFill>
                  <a:srgbClr val="254061"/>
                </a:solidFill>
                <a:latin typeface="Tahoma"/>
                <a:cs typeface="Tahoma"/>
              </a:rPr>
              <a:t>	</a:t>
            </a:r>
            <a:r>
              <a:rPr lang="en-CA" sz="2500" i="1" dirty="0" smtClean="0">
                <a:solidFill>
                  <a:srgbClr val="FF6600"/>
                </a:solidFill>
                <a:latin typeface="Tahoma"/>
                <a:cs typeface="Tahoma"/>
              </a:rPr>
              <a:t>Access to individual homeownership is undeveloped and difficult to implement in some FN (economic context</a:t>
            </a:r>
            <a:r>
              <a:rPr lang="en-CA" sz="2500" i="1" dirty="0">
                <a:solidFill>
                  <a:srgbClr val="FF6600"/>
                </a:solidFill>
                <a:latin typeface="Tahoma"/>
                <a:cs typeface="Tahoma"/>
              </a:rPr>
              <a:t>, </a:t>
            </a:r>
            <a:r>
              <a:rPr lang="en-CA" sz="2500" i="1" dirty="0" smtClean="0">
                <a:solidFill>
                  <a:srgbClr val="FF6600"/>
                </a:solidFill>
                <a:latin typeface="Tahoma"/>
                <a:cs typeface="Tahoma"/>
              </a:rPr>
              <a:t>little or no </a:t>
            </a:r>
            <a:r>
              <a:rPr lang="en-CA" sz="2500" i="1" dirty="0">
                <a:solidFill>
                  <a:srgbClr val="FF6600"/>
                </a:solidFill>
                <a:latin typeface="Tahoma"/>
                <a:cs typeface="Tahoma"/>
              </a:rPr>
              <a:t>resale value</a:t>
            </a:r>
            <a:r>
              <a:rPr lang="en-CA" sz="2500" i="1" dirty="0" smtClean="0">
                <a:solidFill>
                  <a:srgbClr val="FF6600"/>
                </a:solidFill>
                <a:latin typeface="Tahoma"/>
                <a:cs typeface="Tahoma"/>
              </a:rPr>
              <a:t>, competing programs)</a:t>
            </a:r>
          </a:p>
          <a:p>
            <a:pPr marL="346075" lvl="0" indent="-346075">
              <a:spcBef>
                <a:spcPts val="0"/>
              </a:spcBef>
              <a:buNone/>
            </a:pPr>
            <a:endParaRPr lang="fr-CA" sz="2300" dirty="0">
              <a:solidFill>
                <a:srgbClr val="254061"/>
              </a:solidFill>
              <a:latin typeface="Tahoma"/>
              <a:cs typeface="Tahoma"/>
            </a:endParaRPr>
          </a:p>
          <a:p>
            <a:endParaRPr lang="fr-FR" dirty="0">
              <a:solidFill>
                <a:srgbClr val="254061"/>
              </a:solidFill>
            </a:endParaRPr>
          </a:p>
        </p:txBody>
      </p:sp>
      <p:pic>
        <p:nvPicPr>
          <p:cNvPr id="6" name="Picture 2" descr="P:\HD-750\À ne pas détruire 08-01-2014\Cours 3000–3099\3000–3049\3035-APNQL, assemb.gén.annuelle juin 2015\PPT\stri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18141" y="1126667"/>
            <a:ext cx="9125860" cy="5398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PNQL\AppData\Local\Microsoft\Windows\Temporary Internet Files\Content.Word\APNQL 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306" y="102892"/>
            <a:ext cx="914400" cy="945931"/>
          </a:xfrm>
          <a:prstGeom prst="rect">
            <a:avLst/>
          </a:prstGeom>
          <a:noFill/>
          <a:ln>
            <a:noFill/>
          </a:ln>
        </p:spPr>
      </p:pic>
      <p:sp>
        <p:nvSpPr>
          <p:cNvPr id="8" name="Titre 1"/>
          <p:cNvSpPr>
            <a:spLocks noGrp="1"/>
          </p:cNvSpPr>
          <p:nvPr>
            <p:ph type="title"/>
          </p:nvPr>
        </p:nvSpPr>
        <p:spPr>
          <a:xfrm>
            <a:off x="226294" y="168064"/>
            <a:ext cx="7064928" cy="960688"/>
          </a:xfrm>
          <a:gradFill flip="none" rotWithShape="1">
            <a:gsLst>
              <a:gs pos="0">
                <a:schemeClr val="bg1">
                  <a:lumMod val="65000"/>
                </a:schemeClr>
              </a:gs>
              <a:gs pos="100000">
                <a:srgbClr val="FFFFFF"/>
              </a:gs>
            </a:gsLst>
            <a:path path="shape">
              <a:fillToRect l="50000" t="50000" r="50000" b="50000"/>
            </a:path>
            <a:tileRect/>
          </a:gradFill>
        </p:spPr>
        <p:txBody>
          <a:bodyPr>
            <a:noAutofit/>
          </a:bodyPr>
          <a:lstStyle/>
          <a:p>
            <a:r>
              <a:rPr lang="fr-FR" sz="2800" b="1" dirty="0" smtClean="0">
                <a:solidFill>
                  <a:srgbClr val="000000"/>
                </a:solidFill>
                <a:latin typeface="Tahoma"/>
                <a:cs typeface="Tahoma"/>
              </a:rPr>
              <a:t>Défis en logement (suite)</a:t>
            </a:r>
            <a:r>
              <a:rPr lang="fr-FR" sz="2800" b="1" dirty="0">
                <a:solidFill>
                  <a:srgbClr val="000000"/>
                </a:solidFill>
                <a:latin typeface="Tahoma"/>
                <a:cs typeface="Tahoma"/>
              </a:rPr>
              <a:t/>
            </a:r>
            <a:br>
              <a:rPr lang="fr-FR" sz="2800" b="1" dirty="0">
                <a:solidFill>
                  <a:srgbClr val="000000"/>
                </a:solidFill>
                <a:latin typeface="Tahoma"/>
                <a:cs typeface="Tahoma"/>
              </a:rPr>
            </a:br>
            <a:r>
              <a:rPr lang="en-CA" sz="2800" b="1" i="1" dirty="0" smtClean="0">
                <a:solidFill>
                  <a:srgbClr val="FF6600"/>
                </a:solidFill>
                <a:latin typeface="Tahoma"/>
                <a:cs typeface="Tahoma"/>
              </a:rPr>
              <a:t>Challenges in Housing (cont.)</a:t>
            </a:r>
            <a:endParaRPr lang="en-CA" sz="2800" b="1" i="1" dirty="0">
              <a:solidFill>
                <a:srgbClr val="FF6600"/>
              </a:solidFill>
              <a:latin typeface="Tahoma"/>
              <a:cs typeface="Tahoma"/>
            </a:endParaRPr>
          </a:p>
        </p:txBody>
      </p:sp>
    </p:spTree>
    <p:extLst>
      <p:ext uri="{BB962C8B-B14F-4D97-AF65-F5344CB8AC3E}">
        <p14:creationId xmlns:p14="http://schemas.microsoft.com/office/powerpoint/2010/main" val="33582606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6655" y="2373772"/>
            <a:ext cx="8006080" cy="2554930"/>
          </a:xfrm>
        </p:spPr>
        <p:txBody>
          <a:bodyPr>
            <a:normAutofit/>
          </a:bodyPr>
          <a:lstStyle/>
          <a:p>
            <a:pPr marL="0" lvl="0" indent="0">
              <a:spcBef>
                <a:spcPts val="0"/>
              </a:spcBef>
              <a:buNone/>
            </a:pPr>
            <a:r>
              <a:rPr lang="fr-FR" sz="2400" dirty="0" smtClean="0">
                <a:solidFill>
                  <a:schemeClr val="bg2"/>
                </a:solidFill>
                <a:latin typeface="Tahoma"/>
                <a:cs typeface="Tahoma"/>
              </a:rPr>
              <a:t>Le retard en logement peut avoir des effets dans les autres domaines de la société (santé, éducation, etc.)</a:t>
            </a:r>
            <a:br>
              <a:rPr lang="fr-FR" sz="2400" dirty="0" smtClean="0">
                <a:solidFill>
                  <a:schemeClr val="bg2"/>
                </a:solidFill>
                <a:latin typeface="Tahoma"/>
                <a:cs typeface="Tahoma"/>
              </a:rPr>
            </a:br>
            <a:endParaRPr lang="fr-FR" sz="2400" dirty="0" smtClean="0">
              <a:solidFill>
                <a:schemeClr val="bg2"/>
              </a:solidFill>
              <a:latin typeface="Tahoma"/>
              <a:cs typeface="Tahoma"/>
            </a:endParaRPr>
          </a:p>
          <a:p>
            <a:pPr marL="0" lvl="0" indent="0">
              <a:spcBef>
                <a:spcPts val="0"/>
              </a:spcBef>
              <a:buNone/>
            </a:pPr>
            <a:endParaRPr lang="fr-FR" sz="2400" dirty="0" smtClean="0">
              <a:solidFill>
                <a:srgbClr val="254061"/>
              </a:solidFill>
              <a:latin typeface="Tahoma"/>
              <a:cs typeface="Tahoma"/>
            </a:endParaRPr>
          </a:p>
          <a:p>
            <a:pPr marL="0" lvl="0" indent="0">
              <a:spcBef>
                <a:spcPts val="0"/>
              </a:spcBef>
              <a:buNone/>
            </a:pPr>
            <a:r>
              <a:rPr lang="en-CA" sz="2400" i="1" dirty="0" smtClean="0">
                <a:solidFill>
                  <a:srgbClr val="FF6600"/>
                </a:solidFill>
                <a:latin typeface="Tahoma"/>
                <a:cs typeface="Tahoma"/>
              </a:rPr>
              <a:t>Lack of housing can have effects in other areas of society (health, education, etc.)</a:t>
            </a:r>
          </a:p>
          <a:p>
            <a:pPr marL="0" lvl="0" indent="0">
              <a:spcBef>
                <a:spcPts val="0"/>
              </a:spcBef>
              <a:buNone/>
              <a:tabLst>
                <a:tab pos="346075" algn="l"/>
              </a:tabLst>
            </a:pPr>
            <a:endParaRPr lang="en-CA" sz="2400" b="1" dirty="0" smtClean="0">
              <a:solidFill>
                <a:srgbClr val="254061"/>
              </a:solidFill>
              <a:latin typeface="Tahoma"/>
              <a:cs typeface="Tahoma"/>
            </a:endParaRPr>
          </a:p>
          <a:p>
            <a:endParaRPr lang="fr-FR" dirty="0">
              <a:solidFill>
                <a:srgbClr val="254061"/>
              </a:solidFill>
              <a:latin typeface="Tahoma"/>
              <a:cs typeface="Tahoma"/>
            </a:endParaRPr>
          </a:p>
        </p:txBody>
      </p:sp>
      <p:pic>
        <p:nvPicPr>
          <p:cNvPr id="6" name="Picture 2" descr="P:\HD-750\À ne pas détruire 08-01-2014\Cours 3000–3099\3000–3049\3035-APNQL, assemb.gén.annuelle juin 2015\PPT\stri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18141" y="1126667"/>
            <a:ext cx="9125860" cy="5398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PNQL\AppData\Local\Microsoft\Windows\Temporary Internet Files\Content.Word\APNQL 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306" y="102892"/>
            <a:ext cx="914400" cy="945931"/>
          </a:xfrm>
          <a:prstGeom prst="rect">
            <a:avLst/>
          </a:prstGeom>
          <a:noFill/>
          <a:ln>
            <a:noFill/>
          </a:ln>
        </p:spPr>
      </p:pic>
      <p:sp>
        <p:nvSpPr>
          <p:cNvPr id="9" name="Titre 1"/>
          <p:cNvSpPr>
            <a:spLocks noGrp="1"/>
          </p:cNvSpPr>
          <p:nvPr>
            <p:ph type="title"/>
          </p:nvPr>
        </p:nvSpPr>
        <p:spPr>
          <a:xfrm>
            <a:off x="226294" y="168064"/>
            <a:ext cx="7064928" cy="960688"/>
          </a:xfrm>
          <a:gradFill flip="none" rotWithShape="1">
            <a:gsLst>
              <a:gs pos="0">
                <a:schemeClr val="bg1">
                  <a:lumMod val="65000"/>
                </a:schemeClr>
              </a:gs>
              <a:gs pos="100000">
                <a:srgbClr val="FFFFFF"/>
              </a:gs>
            </a:gsLst>
            <a:path path="shape">
              <a:fillToRect l="50000" t="50000" r="50000" b="50000"/>
            </a:path>
            <a:tileRect/>
          </a:gradFill>
        </p:spPr>
        <p:txBody>
          <a:bodyPr>
            <a:noAutofit/>
          </a:bodyPr>
          <a:lstStyle/>
          <a:p>
            <a:r>
              <a:rPr lang="fr-FR" sz="2800" b="1" dirty="0" smtClean="0">
                <a:solidFill>
                  <a:srgbClr val="000000"/>
                </a:solidFill>
                <a:latin typeface="Tahoma"/>
                <a:cs typeface="Tahoma"/>
              </a:rPr>
              <a:t>Défis en logement (suite)</a:t>
            </a:r>
            <a:r>
              <a:rPr lang="fr-FR" sz="2800" b="1" dirty="0">
                <a:solidFill>
                  <a:srgbClr val="000000"/>
                </a:solidFill>
                <a:latin typeface="Tahoma"/>
                <a:cs typeface="Tahoma"/>
              </a:rPr>
              <a:t/>
            </a:r>
            <a:br>
              <a:rPr lang="fr-FR" sz="2800" b="1" dirty="0">
                <a:solidFill>
                  <a:srgbClr val="000000"/>
                </a:solidFill>
                <a:latin typeface="Tahoma"/>
                <a:cs typeface="Tahoma"/>
              </a:rPr>
            </a:br>
            <a:r>
              <a:rPr lang="en-CA" sz="2800" b="1" i="1" dirty="0" smtClean="0">
                <a:solidFill>
                  <a:srgbClr val="FF6600"/>
                </a:solidFill>
                <a:latin typeface="Tahoma"/>
                <a:cs typeface="Tahoma"/>
              </a:rPr>
              <a:t>Challenges in Housing (cont.)</a:t>
            </a:r>
            <a:endParaRPr lang="en-CA" sz="2800" b="1" i="1" dirty="0">
              <a:solidFill>
                <a:srgbClr val="FF6600"/>
              </a:solidFill>
              <a:latin typeface="Tahoma"/>
              <a:cs typeface="Tahoma"/>
            </a:endParaRPr>
          </a:p>
        </p:txBody>
      </p:sp>
    </p:spTree>
    <p:extLst>
      <p:ext uri="{BB962C8B-B14F-4D97-AF65-F5344CB8AC3E}">
        <p14:creationId xmlns:p14="http://schemas.microsoft.com/office/powerpoint/2010/main" val="124395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48892" y="1846820"/>
            <a:ext cx="8001467" cy="4671499"/>
          </a:xfrm>
        </p:spPr>
        <p:txBody>
          <a:bodyPr>
            <a:normAutofit fontScale="70000" lnSpcReduction="20000"/>
          </a:bodyPr>
          <a:lstStyle/>
          <a:p>
            <a:pPr marL="0" lvl="0" indent="0">
              <a:spcBef>
                <a:spcPts val="0"/>
              </a:spcBef>
              <a:buNone/>
            </a:pPr>
            <a:r>
              <a:rPr lang="fr-CA" sz="2900" dirty="0" smtClean="0">
                <a:solidFill>
                  <a:schemeClr val="bg2"/>
                </a:solidFill>
                <a:latin typeface="Tahoma"/>
                <a:cs typeface="Tahoma"/>
              </a:rPr>
              <a:t>Besoins élevés et croissants</a:t>
            </a:r>
            <a:endParaRPr lang="fr-CA" sz="2900" dirty="0">
              <a:solidFill>
                <a:schemeClr val="bg2"/>
              </a:solidFill>
              <a:latin typeface="Tahoma"/>
              <a:cs typeface="Tahoma"/>
            </a:endParaRPr>
          </a:p>
          <a:p>
            <a:pPr marL="0" lvl="0" indent="0">
              <a:spcBef>
                <a:spcPts val="1500"/>
              </a:spcBef>
              <a:buNone/>
            </a:pPr>
            <a:r>
              <a:rPr lang="fr-CA" sz="2900" dirty="0" smtClean="0">
                <a:solidFill>
                  <a:schemeClr val="bg2"/>
                </a:solidFill>
                <a:latin typeface="Tahoma"/>
                <a:cs typeface="Tahoma"/>
              </a:rPr>
              <a:t>Grande diversité de conditions socio-économiques</a:t>
            </a:r>
          </a:p>
          <a:p>
            <a:pPr marL="0" indent="0">
              <a:spcBef>
                <a:spcPts val="1500"/>
              </a:spcBef>
              <a:buNone/>
            </a:pPr>
            <a:r>
              <a:rPr lang="fr-CA" sz="2900" dirty="0">
                <a:solidFill>
                  <a:schemeClr val="bg2"/>
                </a:solidFill>
                <a:latin typeface="Tahoma"/>
                <a:cs typeface="Tahoma"/>
              </a:rPr>
              <a:t>Le modèle et les niveaux de financement actuels </a:t>
            </a:r>
            <a:r>
              <a:rPr lang="fr-CA" sz="2900" dirty="0" smtClean="0">
                <a:solidFill>
                  <a:schemeClr val="bg2"/>
                </a:solidFill>
                <a:latin typeface="Tahoma"/>
                <a:cs typeface="Tahoma"/>
              </a:rPr>
              <a:t>ne </a:t>
            </a:r>
            <a:r>
              <a:rPr lang="fr-CA" sz="2900" dirty="0">
                <a:solidFill>
                  <a:schemeClr val="bg2"/>
                </a:solidFill>
                <a:latin typeface="Tahoma"/>
                <a:cs typeface="Tahoma"/>
              </a:rPr>
              <a:t>suivent pas le rythme de la croissance des </a:t>
            </a:r>
            <a:r>
              <a:rPr lang="fr-CA" sz="2900" dirty="0" smtClean="0">
                <a:solidFill>
                  <a:schemeClr val="bg2"/>
                </a:solidFill>
                <a:latin typeface="Tahoma"/>
                <a:cs typeface="Tahoma"/>
              </a:rPr>
              <a:t>besoins</a:t>
            </a:r>
          </a:p>
          <a:p>
            <a:pPr marL="0" indent="0">
              <a:spcBef>
                <a:spcPts val="1500"/>
              </a:spcBef>
              <a:buNone/>
            </a:pPr>
            <a:r>
              <a:rPr lang="fr-CA" sz="2900" dirty="0" smtClean="0">
                <a:solidFill>
                  <a:schemeClr val="bg2"/>
                </a:solidFill>
                <a:latin typeface="Tahoma"/>
                <a:cs typeface="Tahoma"/>
              </a:rPr>
              <a:t>Besoin </a:t>
            </a:r>
            <a:r>
              <a:rPr lang="fr-CA" sz="2900" dirty="0">
                <a:solidFill>
                  <a:schemeClr val="bg2"/>
                </a:solidFill>
                <a:latin typeface="Tahoma"/>
                <a:cs typeface="Tahoma"/>
              </a:rPr>
              <a:t>d’explorer différents </a:t>
            </a:r>
            <a:r>
              <a:rPr lang="fr-CA" sz="2900" dirty="0" smtClean="0">
                <a:solidFill>
                  <a:schemeClr val="bg2"/>
                </a:solidFill>
                <a:latin typeface="Tahoma"/>
                <a:cs typeface="Tahoma"/>
              </a:rPr>
              <a:t>mécanismes, y </a:t>
            </a:r>
            <a:r>
              <a:rPr lang="fr-CA" sz="2900" dirty="0">
                <a:solidFill>
                  <a:schemeClr val="bg2"/>
                </a:solidFill>
                <a:latin typeface="Tahoma"/>
                <a:cs typeface="Tahoma"/>
              </a:rPr>
              <a:t>compris des approches novatrices et d’autres méthodes de </a:t>
            </a:r>
            <a:r>
              <a:rPr lang="fr-CA" sz="2900" dirty="0" smtClean="0">
                <a:solidFill>
                  <a:schemeClr val="bg2"/>
                </a:solidFill>
                <a:latin typeface="Tahoma"/>
                <a:cs typeface="Tahoma"/>
              </a:rPr>
              <a:t>financement</a:t>
            </a:r>
            <a:br>
              <a:rPr lang="fr-CA" sz="2900" dirty="0" smtClean="0">
                <a:solidFill>
                  <a:schemeClr val="bg2"/>
                </a:solidFill>
                <a:latin typeface="Tahoma"/>
                <a:cs typeface="Tahoma"/>
              </a:rPr>
            </a:br>
            <a:endParaRPr lang="fr-CA" sz="2900" dirty="0" smtClean="0">
              <a:solidFill>
                <a:schemeClr val="bg2"/>
              </a:solidFill>
              <a:latin typeface="Tahoma"/>
              <a:cs typeface="Tahoma"/>
            </a:endParaRPr>
          </a:p>
          <a:p>
            <a:pPr marL="0" lvl="0" indent="0">
              <a:spcBef>
                <a:spcPts val="1500"/>
              </a:spcBef>
              <a:buNone/>
            </a:pPr>
            <a:r>
              <a:rPr lang="en-CA" sz="2900" i="1" dirty="0" smtClean="0">
                <a:solidFill>
                  <a:srgbClr val="FF6600"/>
                </a:solidFill>
                <a:latin typeface="Tahoma"/>
                <a:cs typeface="Tahoma"/>
              </a:rPr>
              <a:t>High and growing needs</a:t>
            </a:r>
          </a:p>
          <a:p>
            <a:pPr marL="0" lvl="0" indent="0">
              <a:spcBef>
                <a:spcPts val="1500"/>
              </a:spcBef>
              <a:buNone/>
            </a:pPr>
            <a:r>
              <a:rPr lang="en-CA" sz="2900" i="1" dirty="0" smtClean="0">
                <a:solidFill>
                  <a:srgbClr val="FF6600"/>
                </a:solidFill>
                <a:latin typeface="Tahoma"/>
                <a:cs typeface="Tahoma"/>
              </a:rPr>
              <a:t>Wide range of socio-economic conditions</a:t>
            </a:r>
          </a:p>
          <a:p>
            <a:pPr marL="0" indent="0">
              <a:spcBef>
                <a:spcPts val="1500"/>
              </a:spcBef>
              <a:buNone/>
            </a:pPr>
            <a:r>
              <a:rPr lang="en-CA" sz="2900" i="1" dirty="0" smtClean="0">
                <a:solidFill>
                  <a:srgbClr val="FF6600"/>
                </a:solidFill>
                <a:latin typeface="Tahoma"/>
                <a:cs typeface="Tahoma"/>
              </a:rPr>
              <a:t>The current program model and funding level are not keeping pace with the needs</a:t>
            </a:r>
          </a:p>
          <a:p>
            <a:pPr marL="0" indent="0">
              <a:spcBef>
                <a:spcPts val="1500"/>
              </a:spcBef>
              <a:buNone/>
            </a:pPr>
            <a:r>
              <a:rPr lang="en-CA" sz="2900" i="1" dirty="0" smtClean="0">
                <a:solidFill>
                  <a:srgbClr val="FF6600"/>
                </a:solidFill>
                <a:latin typeface="Tahoma"/>
                <a:cs typeface="Tahoma"/>
              </a:rPr>
              <a:t>Need to explore different mechanisms, including innovative approaches and alternative financing</a:t>
            </a:r>
          </a:p>
          <a:p>
            <a:pPr marL="0" lvl="0" indent="0">
              <a:spcBef>
                <a:spcPts val="0"/>
              </a:spcBef>
              <a:buNone/>
              <a:tabLst>
                <a:tab pos="346075" algn="l"/>
              </a:tabLst>
            </a:pPr>
            <a:endParaRPr lang="en-CA" sz="2400" b="1" dirty="0">
              <a:solidFill>
                <a:srgbClr val="254061"/>
              </a:solidFill>
              <a:latin typeface="Tahoma"/>
              <a:cs typeface="Tahoma"/>
            </a:endParaRPr>
          </a:p>
          <a:p>
            <a:pPr marL="0" indent="0">
              <a:spcBef>
                <a:spcPts val="0"/>
              </a:spcBef>
              <a:buNone/>
            </a:pPr>
            <a:endParaRPr lang="fr-CA" sz="2400" i="1" dirty="0" smtClean="0">
              <a:solidFill>
                <a:schemeClr val="bg2"/>
              </a:solidFill>
              <a:latin typeface="Tahoma"/>
              <a:cs typeface="Tahoma"/>
            </a:endParaRPr>
          </a:p>
          <a:p>
            <a:pPr marL="0" indent="0">
              <a:spcBef>
                <a:spcPts val="0"/>
              </a:spcBef>
              <a:buNone/>
            </a:pPr>
            <a:endParaRPr lang="fr-CA" sz="2400" i="1" dirty="0">
              <a:solidFill>
                <a:schemeClr val="bg2"/>
              </a:solidFill>
              <a:latin typeface="Tahoma"/>
              <a:cs typeface="Tahoma"/>
            </a:endParaRPr>
          </a:p>
          <a:p>
            <a:pPr marL="0" indent="0">
              <a:spcBef>
                <a:spcPts val="0"/>
              </a:spcBef>
              <a:buNone/>
            </a:pPr>
            <a:endParaRPr lang="en-CA" sz="2400" i="1" dirty="0" smtClean="0">
              <a:solidFill>
                <a:srgbClr val="FF6600"/>
              </a:solidFill>
              <a:latin typeface="Tahoma"/>
              <a:cs typeface="Tahoma"/>
            </a:endParaRPr>
          </a:p>
          <a:p>
            <a:pPr marL="0" lvl="0" indent="0">
              <a:spcBef>
                <a:spcPts val="0"/>
              </a:spcBef>
              <a:buNone/>
              <a:tabLst>
                <a:tab pos="346075" algn="l"/>
              </a:tabLst>
            </a:pPr>
            <a:endParaRPr lang="en-CA" sz="2400" b="1" dirty="0" smtClean="0">
              <a:solidFill>
                <a:srgbClr val="254061"/>
              </a:solidFill>
              <a:latin typeface="Tahoma"/>
              <a:cs typeface="Tahoma"/>
            </a:endParaRPr>
          </a:p>
          <a:p>
            <a:endParaRPr lang="fr-FR" dirty="0">
              <a:solidFill>
                <a:srgbClr val="254061"/>
              </a:solidFill>
              <a:latin typeface="Tahoma"/>
              <a:cs typeface="Tahoma"/>
            </a:endParaRPr>
          </a:p>
        </p:txBody>
      </p:sp>
      <p:pic>
        <p:nvPicPr>
          <p:cNvPr id="6" name="Picture 2" descr="P:\HD-750\À ne pas détruire 08-01-2014\Cours 3000–3099\3000–3049\3035-APNQL, assemb.gén.annuelle juin 2015\PPT\stri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18141" y="1126667"/>
            <a:ext cx="9125860" cy="5398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PNQL\AppData\Local\Microsoft\Windows\Temporary Internet Files\Content.Word\APNQL 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306" y="102892"/>
            <a:ext cx="914400" cy="945931"/>
          </a:xfrm>
          <a:prstGeom prst="rect">
            <a:avLst/>
          </a:prstGeom>
          <a:noFill/>
          <a:ln>
            <a:noFill/>
          </a:ln>
        </p:spPr>
      </p:pic>
      <p:sp>
        <p:nvSpPr>
          <p:cNvPr id="8" name="Titre 1"/>
          <p:cNvSpPr>
            <a:spLocks noGrp="1"/>
          </p:cNvSpPr>
          <p:nvPr>
            <p:ph type="title"/>
          </p:nvPr>
        </p:nvSpPr>
        <p:spPr>
          <a:xfrm>
            <a:off x="288462" y="168065"/>
            <a:ext cx="7064926" cy="958601"/>
          </a:xfrm>
          <a:gradFill flip="none" rotWithShape="1">
            <a:gsLst>
              <a:gs pos="0">
                <a:schemeClr val="bg1">
                  <a:lumMod val="65000"/>
                </a:schemeClr>
              </a:gs>
              <a:gs pos="100000">
                <a:srgbClr val="FFFFFF"/>
              </a:gs>
            </a:gsLst>
            <a:path path="shape">
              <a:fillToRect l="50000" t="50000" r="50000" b="50000"/>
            </a:path>
            <a:tileRect/>
          </a:gradFill>
        </p:spPr>
        <p:txBody>
          <a:bodyPr>
            <a:noAutofit/>
          </a:bodyPr>
          <a:lstStyle/>
          <a:p>
            <a:r>
              <a:rPr lang="fr-CA" sz="2800" b="1" dirty="0" smtClean="0">
                <a:solidFill>
                  <a:srgbClr val="000000"/>
                </a:solidFill>
                <a:latin typeface="Tahoma"/>
                <a:cs typeface="Tahoma"/>
              </a:rPr>
              <a:t>En résumé</a:t>
            </a:r>
            <a:r>
              <a:rPr lang="fr-CA" sz="2800" b="1" dirty="0">
                <a:solidFill>
                  <a:srgbClr val="000000"/>
                </a:solidFill>
                <a:latin typeface="Tahoma"/>
                <a:cs typeface="Tahoma"/>
              </a:rPr>
              <a:t/>
            </a:r>
            <a:br>
              <a:rPr lang="fr-CA" sz="2800" b="1" dirty="0">
                <a:solidFill>
                  <a:srgbClr val="000000"/>
                </a:solidFill>
                <a:latin typeface="Tahoma"/>
                <a:cs typeface="Tahoma"/>
              </a:rPr>
            </a:br>
            <a:r>
              <a:rPr lang="en-CA" sz="2800" b="1" i="1" dirty="0" smtClean="0">
                <a:solidFill>
                  <a:srgbClr val="FF6600"/>
                </a:solidFill>
                <a:latin typeface="Tahoma"/>
                <a:cs typeface="Tahoma"/>
              </a:rPr>
              <a:t>In Short</a:t>
            </a:r>
            <a:endParaRPr lang="en-CA" sz="2800" b="1" i="1" dirty="0">
              <a:solidFill>
                <a:srgbClr val="FF6600"/>
              </a:solidFill>
              <a:latin typeface="Tahoma"/>
              <a:cs typeface="Tahoma"/>
            </a:endParaRPr>
          </a:p>
        </p:txBody>
      </p:sp>
    </p:spTree>
    <p:extLst>
      <p:ext uri="{BB962C8B-B14F-4D97-AF65-F5344CB8AC3E}">
        <p14:creationId xmlns:p14="http://schemas.microsoft.com/office/powerpoint/2010/main" val="72593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26285" y="2240902"/>
            <a:ext cx="8099384" cy="2308324"/>
          </a:xfrm>
          <a:prstGeom prst="rect">
            <a:avLst/>
          </a:prstGeom>
          <a:noFill/>
        </p:spPr>
        <p:txBody>
          <a:bodyPr wrap="square" rtlCol="0">
            <a:spAutoFit/>
          </a:bodyPr>
          <a:lstStyle/>
          <a:p>
            <a:pPr algn="ctr"/>
            <a:r>
              <a:rPr lang="fr-CA" sz="4800" b="1" dirty="0" smtClean="0">
                <a:solidFill>
                  <a:srgbClr val="000000"/>
                </a:solidFill>
                <a:latin typeface="Tahoma"/>
                <a:cs typeface="Tahoma"/>
              </a:rPr>
              <a:t>Merci ! /</a:t>
            </a:r>
            <a:r>
              <a:rPr lang="en-CA" sz="4800" b="1" i="1" dirty="0" smtClean="0">
                <a:solidFill>
                  <a:srgbClr val="FF6600"/>
                </a:solidFill>
                <a:latin typeface="Tahoma"/>
                <a:cs typeface="Tahoma"/>
              </a:rPr>
              <a:t>Thank you!</a:t>
            </a:r>
          </a:p>
          <a:p>
            <a:pPr algn="ctr"/>
            <a:endParaRPr lang="en-CA" sz="4800" b="1" i="1" dirty="0">
              <a:solidFill>
                <a:srgbClr val="FF6600"/>
              </a:solidFill>
              <a:latin typeface="Tahoma"/>
              <a:cs typeface="Tahoma"/>
            </a:endParaRPr>
          </a:p>
          <a:p>
            <a:pPr algn="ctr"/>
            <a:r>
              <a:rPr lang="en-CA" sz="4800" b="1" i="1" dirty="0" smtClean="0">
                <a:solidFill>
                  <a:schemeClr val="tx2"/>
                </a:solidFill>
                <a:latin typeface="Tahoma"/>
                <a:cs typeface="Tahoma"/>
              </a:rPr>
              <a:t>Questions ? / </a:t>
            </a:r>
            <a:r>
              <a:rPr lang="en-CA" sz="4800" b="1" i="1" dirty="0" smtClean="0">
                <a:solidFill>
                  <a:srgbClr val="FF6600"/>
                </a:solidFill>
                <a:latin typeface="Tahoma"/>
                <a:cs typeface="Tahoma"/>
              </a:rPr>
              <a:t>Discussion?</a:t>
            </a:r>
            <a:endParaRPr lang="en-CA" sz="4800" b="1" i="1" dirty="0">
              <a:solidFill>
                <a:srgbClr val="FF6600"/>
              </a:solidFill>
              <a:latin typeface="Tahoma"/>
              <a:cs typeface="Tahoma"/>
            </a:endParaRPr>
          </a:p>
        </p:txBody>
      </p:sp>
    </p:spTree>
    <p:extLst>
      <p:ext uri="{BB962C8B-B14F-4D97-AF65-F5344CB8AC3E}">
        <p14:creationId xmlns:p14="http://schemas.microsoft.com/office/powerpoint/2010/main" val="396921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0906" y="165521"/>
            <a:ext cx="7086959" cy="919756"/>
          </a:xfrm>
          <a:gradFill flip="none" rotWithShape="1">
            <a:gsLst>
              <a:gs pos="0">
                <a:schemeClr val="bg1">
                  <a:lumMod val="65000"/>
                </a:schemeClr>
              </a:gs>
              <a:gs pos="100000">
                <a:srgbClr val="FFFFFF"/>
              </a:gs>
            </a:gsLst>
            <a:path path="shape">
              <a:fillToRect l="50000" t="50000" r="50000" b="50000"/>
            </a:path>
            <a:tileRect/>
          </a:gradFill>
        </p:spPr>
        <p:txBody>
          <a:bodyPr>
            <a:normAutofit fontScale="90000"/>
          </a:bodyPr>
          <a:lstStyle/>
          <a:p>
            <a:r>
              <a:rPr lang="fr-FR" sz="3100" b="1" dirty="0" smtClean="0">
                <a:solidFill>
                  <a:srgbClr val="000000"/>
                </a:solidFill>
                <a:latin typeface="Tahoma"/>
                <a:cs typeface="Tahoma"/>
              </a:rPr>
              <a:t>Portée du rapport de </a:t>
            </a:r>
            <a:r>
              <a:rPr lang="fr-FR" sz="3100" b="1" dirty="0">
                <a:solidFill>
                  <a:srgbClr val="000000"/>
                </a:solidFill>
                <a:latin typeface="Tahoma"/>
                <a:cs typeface="Tahoma"/>
              </a:rPr>
              <a:t>l’APNQL</a:t>
            </a:r>
            <a:r>
              <a:rPr lang="fr-FR" sz="3100" b="1" dirty="0">
                <a:solidFill>
                  <a:srgbClr val="254061"/>
                </a:solidFill>
                <a:latin typeface="Tahoma"/>
                <a:cs typeface="Tahoma"/>
              </a:rPr>
              <a:t/>
            </a:r>
            <a:br>
              <a:rPr lang="fr-FR" sz="3100" b="1" dirty="0">
                <a:solidFill>
                  <a:srgbClr val="254061"/>
                </a:solidFill>
                <a:latin typeface="Tahoma"/>
                <a:cs typeface="Tahoma"/>
              </a:rPr>
            </a:br>
            <a:r>
              <a:rPr lang="en-CA" sz="3100" b="1" i="1" dirty="0" smtClean="0">
                <a:solidFill>
                  <a:srgbClr val="FF6600"/>
                </a:solidFill>
                <a:latin typeface="Tahoma"/>
                <a:cs typeface="Tahoma"/>
              </a:rPr>
              <a:t>Scope of the Report of the AFNQL</a:t>
            </a:r>
            <a:endParaRPr lang="en-CA" sz="3100" b="1" i="1" dirty="0">
              <a:solidFill>
                <a:srgbClr val="FF6600"/>
              </a:solidFill>
              <a:latin typeface="Tahoma"/>
              <a:cs typeface="Tahoma"/>
            </a:endParaRPr>
          </a:p>
        </p:txBody>
      </p:sp>
      <p:sp>
        <p:nvSpPr>
          <p:cNvPr id="5" name="Titre 1"/>
          <p:cNvSpPr txBox="1">
            <a:spLocks/>
          </p:cNvSpPr>
          <p:nvPr/>
        </p:nvSpPr>
        <p:spPr>
          <a:xfrm>
            <a:off x="234431" y="3123314"/>
            <a:ext cx="7287688" cy="120214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66700" indent="-266700" algn="l">
              <a:tabLst>
                <a:tab pos="2743200" algn="l"/>
              </a:tabLst>
            </a:pPr>
            <a:r>
              <a:rPr lang="fr-FR" sz="2100" dirty="0" smtClean="0">
                <a:solidFill>
                  <a:srgbClr val="000000"/>
                </a:solidFill>
                <a:latin typeface="Tahoma"/>
                <a:cs typeface="Tahoma"/>
              </a:rPr>
              <a:t>–  Évolution des besoins 2000 – 2006 – </a:t>
            </a:r>
            <a:r>
              <a:rPr lang="fr-FR" sz="2100" dirty="0">
                <a:solidFill>
                  <a:srgbClr val="000000"/>
                </a:solidFill>
                <a:latin typeface="Tahoma"/>
                <a:cs typeface="Tahoma"/>
              </a:rPr>
              <a:t>2012 </a:t>
            </a:r>
            <a:r>
              <a:rPr lang="fr-FR" sz="2100" i="1" dirty="0" smtClean="0">
                <a:solidFill>
                  <a:srgbClr val="000000"/>
                </a:solidFill>
                <a:latin typeface="Tahoma"/>
                <a:cs typeface="Tahoma"/>
              </a:rPr>
              <a:t/>
            </a:r>
            <a:br>
              <a:rPr lang="fr-FR" sz="2100" i="1" dirty="0" smtClean="0">
                <a:solidFill>
                  <a:srgbClr val="000000"/>
                </a:solidFill>
                <a:latin typeface="Tahoma"/>
                <a:cs typeface="Tahoma"/>
              </a:rPr>
            </a:br>
            <a:r>
              <a:rPr lang="en-CA" sz="2100" i="1" dirty="0" smtClean="0">
                <a:solidFill>
                  <a:srgbClr val="FF6600"/>
                </a:solidFill>
                <a:latin typeface="Tahoma"/>
                <a:cs typeface="Tahoma"/>
              </a:rPr>
              <a:t>Evolution of the needs 2000 – 2006 – 2012</a:t>
            </a:r>
            <a:endParaRPr lang="fr-FR" sz="2100" dirty="0" smtClean="0">
              <a:solidFill>
                <a:srgbClr val="FF6600"/>
              </a:solidFill>
              <a:latin typeface="Tahoma"/>
              <a:cs typeface="Tahoma"/>
            </a:endParaRPr>
          </a:p>
        </p:txBody>
      </p:sp>
      <p:sp>
        <p:nvSpPr>
          <p:cNvPr id="6" name="Titre 1"/>
          <p:cNvSpPr txBox="1">
            <a:spLocks/>
          </p:cNvSpPr>
          <p:nvPr/>
        </p:nvSpPr>
        <p:spPr>
          <a:xfrm>
            <a:off x="234431" y="1675423"/>
            <a:ext cx="7857342" cy="160654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tabLst>
                <a:tab pos="1770063" algn="l"/>
                <a:tab pos="2574925" algn="l"/>
              </a:tabLst>
            </a:pPr>
            <a:r>
              <a:rPr lang="fr-FR" sz="2100" dirty="0" smtClean="0">
                <a:solidFill>
                  <a:srgbClr val="000000"/>
                </a:solidFill>
                <a:latin typeface="Tahoma"/>
                <a:cs typeface="Tahoma"/>
              </a:rPr>
              <a:t>–  Besoins / </a:t>
            </a:r>
            <a:r>
              <a:rPr lang="fr-FR" sz="2100" i="1" dirty="0" smtClean="0">
                <a:solidFill>
                  <a:srgbClr val="FF6600"/>
                </a:solidFill>
                <a:latin typeface="Tahoma"/>
                <a:cs typeface="Tahoma"/>
              </a:rPr>
              <a:t>Needs</a:t>
            </a:r>
            <a:r>
              <a:rPr lang="fr-FR" sz="2100" dirty="0" smtClean="0">
                <a:solidFill>
                  <a:srgbClr val="FF6600"/>
                </a:solidFill>
                <a:latin typeface="Tahoma"/>
                <a:cs typeface="Tahoma"/>
              </a:rPr>
              <a:t> : </a:t>
            </a:r>
            <a:r>
              <a:rPr lang="fr-FR" sz="2100" dirty="0" smtClean="0">
                <a:solidFill>
                  <a:srgbClr val="000000"/>
                </a:solidFill>
                <a:latin typeface="Tahoma"/>
                <a:cs typeface="Tahoma"/>
              </a:rPr>
              <a:t>	• Ajout de logements /</a:t>
            </a:r>
            <a:r>
              <a:rPr lang="fr-FR" sz="2100" dirty="0" smtClean="0">
                <a:solidFill>
                  <a:srgbClr val="254061"/>
                </a:solidFill>
                <a:latin typeface="Tahoma"/>
                <a:cs typeface="Tahoma"/>
              </a:rPr>
              <a:t> </a:t>
            </a:r>
            <a:r>
              <a:rPr lang="en-CA" sz="2100" i="1" dirty="0" smtClean="0">
                <a:solidFill>
                  <a:srgbClr val="FF6600"/>
                </a:solidFill>
                <a:latin typeface="Tahoma"/>
                <a:cs typeface="Tahoma"/>
              </a:rPr>
              <a:t>New units</a:t>
            </a:r>
          </a:p>
          <a:p>
            <a:pPr algn="l">
              <a:tabLst>
                <a:tab pos="1770063" algn="l"/>
                <a:tab pos="2574925" algn="l"/>
              </a:tabLst>
            </a:pPr>
            <a:r>
              <a:rPr lang="fr-FR" sz="2100" dirty="0">
                <a:solidFill>
                  <a:srgbClr val="254061"/>
                </a:solidFill>
                <a:latin typeface="Tahoma"/>
                <a:cs typeface="Tahoma"/>
              </a:rPr>
              <a:t>	</a:t>
            </a:r>
            <a:r>
              <a:rPr lang="fr-FR" sz="2100" dirty="0" smtClean="0">
                <a:solidFill>
                  <a:srgbClr val="254061"/>
                </a:solidFill>
                <a:latin typeface="Tahoma"/>
                <a:cs typeface="Tahoma"/>
              </a:rPr>
              <a:t>	</a:t>
            </a:r>
            <a:r>
              <a:rPr lang="fr-FR" sz="2100" dirty="0" smtClean="0">
                <a:solidFill>
                  <a:srgbClr val="000000"/>
                </a:solidFill>
                <a:latin typeface="Tahoma"/>
                <a:cs typeface="Tahoma"/>
              </a:rPr>
              <a:t>• Remise en état / </a:t>
            </a:r>
            <a:r>
              <a:rPr lang="en-CA" sz="2100" i="1" dirty="0" smtClean="0">
                <a:solidFill>
                  <a:srgbClr val="FF6600"/>
                </a:solidFill>
                <a:latin typeface="Tahoma"/>
                <a:cs typeface="Tahoma"/>
              </a:rPr>
              <a:t>Renovation</a:t>
            </a:r>
          </a:p>
          <a:p>
            <a:pPr algn="l">
              <a:tabLst>
                <a:tab pos="1770063" algn="l"/>
                <a:tab pos="2574925" algn="l"/>
              </a:tabLst>
            </a:pPr>
            <a:r>
              <a:rPr lang="fr-FR" sz="2100" dirty="0">
                <a:solidFill>
                  <a:srgbClr val="254061"/>
                </a:solidFill>
                <a:latin typeface="Tahoma"/>
                <a:cs typeface="Tahoma"/>
              </a:rPr>
              <a:t>	</a:t>
            </a:r>
            <a:r>
              <a:rPr lang="fr-FR" sz="2100" dirty="0" smtClean="0">
                <a:solidFill>
                  <a:srgbClr val="254061"/>
                </a:solidFill>
                <a:latin typeface="Tahoma"/>
                <a:cs typeface="Tahoma"/>
              </a:rPr>
              <a:t>	</a:t>
            </a:r>
            <a:r>
              <a:rPr lang="fr-FR" sz="2100" dirty="0" smtClean="0">
                <a:solidFill>
                  <a:srgbClr val="000000"/>
                </a:solidFill>
                <a:latin typeface="Tahoma"/>
                <a:cs typeface="Tahoma"/>
              </a:rPr>
              <a:t>• Décontamination / </a:t>
            </a:r>
            <a:r>
              <a:rPr lang="en-CA" sz="2100" i="1" dirty="0" smtClean="0">
                <a:solidFill>
                  <a:srgbClr val="FF6600"/>
                </a:solidFill>
                <a:latin typeface="Tahoma"/>
                <a:cs typeface="Tahoma"/>
              </a:rPr>
              <a:t>Decontamination</a:t>
            </a:r>
          </a:p>
          <a:p>
            <a:pPr algn="l">
              <a:tabLst>
                <a:tab pos="1770063" algn="l"/>
                <a:tab pos="2574925" algn="l"/>
              </a:tabLst>
            </a:pPr>
            <a:r>
              <a:rPr lang="fr-FR" sz="2100" dirty="0" smtClean="0">
                <a:solidFill>
                  <a:srgbClr val="254061"/>
                </a:solidFill>
                <a:latin typeface="Tahoma"/>
                <a:cs typeface="Tahoma"/>
              </a:rPr>
              <a:t>	 	</a:t>
            </a:r>
            <a:r>
              <a:rPr lang="fr-FR" sz="2100" dirty="0" smtClean="0">
                <a:solidFill>
                  <a:srgbClr val="000000"/>
                </a:solidFill>
                <a:latin typeface="Tahoma"/>
                <a:cs typeface="Tahoma"/>
              </a:rPr>
              <a:t>• Infrastructures /</a:t>
            </a:r>
            <a:r>
              <a:rPr lang="fr-FR" sz="2100" i="1" dirty="0" smtClean="0">
                <a:solidFill>
                  <a:srgbClr val="000000"/>
                </a:solidFill>
                <a:latin typeface="Tahoma"/>
                <a:cs typeface="Tahoma"/>
              </a:rPr>
              <a:t> </a:t>
            </a:r>
            <a:r>
              <a:rPr lang="en-CA" sz="2100" i="1" dirty="0" smtClean="0">
                <a:solidFill>
                  <a:srgbClr val="FF6600"/>
                </a:solidFill>
                <a:latin typeface="Tahoma"/>
                <a:cs typeface="Tahoma"/>
              </a:rPr>
              <a:t>Infrastructures</a:t>
            </a:r>
          </a:p>
        </p:txBody>
      </p:sp>
      <p:sp>
        <p:nvSpPr>
          <p:cNvPr id="9" name="Titre 1"/>
          <p:cNvSpPr txBox="1">
            <a:spLocks/>
          </p:cNvSpPr>
          <p:nvPr/>
        </p:nvSpPr>
        <p:spPr>
          <a:xfrm>
            <a:off x="234430" y="4188695"/>
            <a:ext cx="6985737" cy="108704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66700" indent="-266700" algn="l">
              <a:tabLst>
                <a:tab pos="2743200" algn="l"/>
              </a:tabLst>
            </a:pPr>
            <a:r>
              <a:rPr lang="fr-FR" sz="2100" dirty="0" smtClean="0">
                <a:solidFill>
                  <a:srgbClr val="000000"/>
                </a:solidFill>
                <a:latin typeface="Tahoma"/>
                <a:cs typeface="Tahoma"/>
              </a:rPr>
              <a:t>–  Tendances observées et défis en </a:t>
            </a:r>
            <a:r>
              <a:rPr lang="fr-FR" sz="2100" dirty="0">
                <a:solidFill>
                  <a:srgbClr val="000000"/>
                </a:solidFill>
                <a:latin typeface="Tahoma"/>
                <a:cs typeface="Tahoma"/>
              </a:rPr>
              <a:t>logement </a:t>
            </a:r>
            <a:r>
              <a:rPr lang="fr-FR" sz="2100" i="1" dirty="0" smtClean="0">
                <a:solidFill>
                  <a:srgbClr val="000000"/>
                </a:solidFill>
                <a:latin typeface="Tahoma"/>
                <a:cs typeface="Tahoma"/>
              </a:rPr>
              <a:t/>
            </a:r>
            <a:br>
              <a:rPr lang="fr-FR" sz="2100" i="1" dirty="0" smtClean="0">
                <a:solidFill>
                  <a:srgbClr val="000000"/>
                </a:solidFill>
                <a:latin typeface="Tahoma"/>
                <a:cs typeface="Tahoma"/>
              </a:rPr>
            </a:br>
            <a:r>
              <a:rPr lang="en-CA" sz="2100" i="1" dirty="0" smtClean="0">
                <a:solidFill>
                  <a:srgbClr val="FF6600"/>
                </a:solidFill>
                <a:latin typeface="Tahoma"/>
                <a:cs typeface="Tahoma"/>
              </a:rPr>
              <a:t>Trends and challenges in housing</a:t>
            </a:r>
            <a:endParaRPr lang="fr-FR" sz="2100" dirty="0" smtClean="0">
              <a:solidFill>
                <a:srgbClr val="FF6600"/>
              </a:solidFill>
              <a:latin typeface="Tahoma"/>
              <a:cs typeface="Tahoma"/>
            </a:endParaRPr>
          </a:p>
        </p:txBody>
      </p:sp>
      <p:sp>
        <p:nvSpPr>
          <p:cNvPr id="10" name="Titre 1"/>
          <p:cNvSpPr txBox="1">
            <a:spLocks/>
          </p:cNvSpPr>
          <p:nvPr/>
        </p:nvSpPr>
        <p:spPr>
          <a:xfrm>
            <a:off x="234430" y="5275743"/>
            <a:ext cx="7358741" cy="103830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66700" indent="-266700" algn="l">
              <a:tabLst>
                <a:tab pos="2743200" algn="l"/>
              </a:tabLst>
            </a:pPr>
            <a:r>
              <a:rPr lang="fr-FR" sz="2100" dirty="0" smtClean="0">
                <a:solidFill>
                  <a:srgbClr val="000000"/>
                </a:solidFill>
                <a:latin typeface="Tahoma"/>
                <a:cs typeface="Tahoma"/>
              </a:rPr>
              <a:t>–  Proposition d’une nouvelle </a:t>
            </a:r>
            <a:r>
              <a:rPr lang="fr-FR" sz="2100" dirty="0">
                <a:solidFill>
                  <a:srgbClr val="000000"/>
                </a:solidFill>
                <a:latin typeface="Tahoma"/>
                <a:cs typeface="Tahoma"/>
              </a:rPr>
              <a:t>approche </a:t>
            </a:r>
            <a:r>
              <a:rPr lang="fr-FR" sz="2100" i="1" dirty="0" smtClean="0">
                <a:solidFill>
                  <a:srgbClr val="000000"/>
                </a:solidFill>
                <a:latin typeface="Tahoma"/>
                <a:cs typeface="Tahoma"/>
              </a:rPr>
              <a:t/>
            </a:r>
            <a:br>
              <a:rPr lang="fr-FR" sz="2100" i="1" dirty="0" smtClean="0">
                <a:solidFill>
                  <a:srgbClr val="000000"/>
                </a:solidFill>
                <a:latin typeface="Tahoma"/>
                <a:cs typeface="Tahoma"/>
              </a:rPr>
            </a:br>
            <a:r>
              <a:rPr lang="en-CA" sz="2100" i="1" dirty="0" smtClean="0">
                <a:solidFill>
                  <a:srgbClr val="FF6600"/>
                </a:solidFill>
                <a:latin typeface="Tahoma"/>
                <a:cs typeface="Tahoma"/>
              </a:rPr>
              <a:t>Proposal for a new approach</a:t>
            </a:r>
            <a:endParaRPr lang="fr-FR" sz="2100" dirty="0" smtClean="0">
              <a:solidFill>
                <a:srgbClr val="FF6600"/>
              </a:solidFill>
              <a:latin typeface="Tahoma"/>
              <a:cs typeface="Tahoma"/>
            </a:endParaRPr>
          </a:p>
        </p:txBody>
      </p:sp>
      <p:pic>
        <p:nvPicPr>
          <p:cNvPr id="8" name="Picture 2" descr="P:\HD-750\À ne pas détruire 08-01-2014\Cours 3000–3099\3000–3049\3035-APNQL, assemb.gén.annuelle juin 2015\PPT\stri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18141" y="1135548"/>
            <a:ext cx="9125860" cy="5398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PNQL\AppData\Local\Microsoft\Windows\Temporary Internet Files\Content.Word\APNQL 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306" y="102892"/>
            <a:ext cx="914400" cy="945931"/>
          </a:xfrm>
          <a:prstGeom prst="rect">
            <a:avLst/>
          </a:prstGeom>
          <a:noFill/>
          <a:ln>
            <a:noFill/>
          </a:ln>
        </p:spPr>
      </p:pic>
    </p:spTree>
    <p:extLst>
      <p:ext uri="{BB962C8B-B14F-4D97-AF65-F5344CB8AC3E}">
        <p14:creationId xmlns:p14="http://schemas.microsoft.com/office/powerpoint/2010/main" val="393389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668" y="167077"/>
            <a:ext cx="7051434" cy="914400"/>
          </a:xfrm>
          <a:gradFill flip="none" rotWithShape="1">
            <a:gsLst>
              <a:gs pos="0">
                <a:schemeClr val="bg1">
                  <a:lumMod val="65000"/>
                </a:schemeClr>
              </a:gs>
              <a:gs pos="100000">
                <a:srgbClr val="FFFFFF"/>
              </a:gs>
            </a:gsLst>
            <a:path path="shape">
              <a:fillToRect l="50000" t="50000" r="50000" b="50000"/>
            </a:path>
            <a:tileRect/>
          </a:gradFill>
        </p:spPr>
        <p:txBody>
          <a:bodyPr>
            <a:noAutofit/>
          </a:bodyPr>
          <a:lstStyle/>
          <a:p>
            <a:r>
              <a:rPr lang="fr-FR" sz="2800" b="1" dirty="0" smtClean="0">
                <a:solidFill>
                  <a:srgbClr val="000000"/>
                </a:solidFill>
                <a:latin typeface="Tahoma"/>
                <a:cs typeface="Tahoma"/>
              </a:rPr>
              <a:t>Le droit au logement</a:t>
            </a:r>
            <a:br>
              <a:rPr lang="fr-FR" sz="2800" b="1" dirty="0" smtClean="0">
                <a:solidFill>
                  <a:srgbClr val="000000"/>
                </a:solidFill>
                <a:latin typeface="Tahoma"/>
                <a:cs typeface="Tahoma"/>
              </a:rPr>
            </a:br>
            <a:r>
              <a:rPr lang="en-CA" sz="2800" b="1" i="1" dirty="0" smtClean="0">
                <a:solidFill>
                  <a:srgbClr val="FF6600"/>
                </a:solidFill>
                <a:latin typeface="Tahoma"/>
                <a:cs typeface="Tahoma"/>
              </a:rPr>
              <a:t>The right to Housing</a:t>
            </a:r>
            <a:endParaRPr lang="en-CA" sz="2800" dirty="0">
              <a:solidFill>
                <a:srgbClr val="FF6600"/>
              </a:solidFill>
              <a:latin typeface="Tahoma"/>
              <a:cs typeface="Tahoma"/>
            </a:endParaRPr>
          </a:p>
        </p:txBody>
      </p:sp>
      <p:sp>
        <p:nvSpPr>
          <p:cNvPr id="3" name="Espace réservé du contenu 2"/>
          <p:cNvSpPr>
            <a:spLocks noGrp="1"/>
          </p:cNvSpPr>
          <p:nvPr>
            <p:ph idx="1"/>
          </p:nvPr>
        </p:nvSpPr>
        <p:spPr>
          <a:xfrm>
            <a:off x="222251" y="1692567"/>
            <a:ext cx="8001466" cy="4698289"/>
          </a:xfrm>
        </p:spPr>
        <p:txBody>
          <a:bodyPr>
            <a:normAutofit fontScale="92500"/>
          </a:bodyPr>
          <a:lstStyle/>
          <a:p>
            <a:pPr marL="0" indent="0">
              <a:buNone/>
            </a:pPr>
            <a:r>
              <a:rPr lang="fr-FR" sz="2200" dirty="0">
                <a:solidFill>
                  <a:srgbClr val="000000"/>
                </a:solidFill>
                <a:latin typeface="Tahoma"/>
                <a:cs typeface="Tahoma"/>
              </a:rPr>
              <a:t>Le droit au logement est un droit humain reconnu par la loi internationale : "Toute personne a droit à un niveau de vie suffisant pour assurer sa santé, son bien-être et ceux de sa famille, notamment pour l'alimentation, l'habillement, le logement, les soins médicaux ainsi que pour les services </a:t>
            </a:r>
            <a:r>
              <a:rPr lang="fr-FR" sz="2200" dirty="0" smtClean="0">
                <a:solidFill>
                  <a:srgbClr val="000000"/>
                </a:solidFill>
                <a:latin typeface="Tahoma"/>
                <a:cs typeface="Tahoma"/>
              </a:rPr>
              <a:t>sociaux nécessaires…</a:t>
            </a:r>
            <a:r>
              <a:rPr lang="fr-FR" sz="2200" dirty="0">
                <a:solidFill>
                  <a:srgbClr val="000000"/>
                </a:solidFill>
                <a:latin typeface="Tahoma"/>
                <a:cs typeface="Tahoma"/>
              </a:rPr>
              <a:t>" (Article 25 (1) de la </a:t>
            </a:r>
            <a:r>
              <a:rPr lang="fr-FR" sz="2200" dirty="0" smtClean="0">
                <a:solidFill>
                  <a:srgbClr val="000000"/>
                </a:solidFill>
                <a:latin typeface="Tahoma"/>
                <a:cs typeface="Tahoma"/>
              </a:rPr>
              <a:t>Déclaration universelle des droits de l’homme de </a:t>
            </a:r>
            <a:r>
              <a:rPr lang="fr-FR" sz="2200" dirty="0">
                <a:solidFill>
                  <a:srgbClr val="000000"/>
                </a:solidFill>
                <a:latin typeface="Tahoma"/>
                <a:cs typeface="Tahoma"/>
              </a:rPr>
              <a:t>L'Organisation des Nations Unies</a:t>
            </a:r>
            <a:r>
              <a:rPr lang="fr-FR" sz="2200" dirty="0" smtClean="0">
                <a:solidFill>
                  <a:srgbClr val="000000"/>
                </a:solidFill>
                <a:latin typeface="Tahoma"/>
                <a:cs typeface="Tahoma"/>
              </a:rPr>
              <a:t>)</a:t>
            </a:r>
          </a:p>
          <a:p>
            <a:pPr marL="0" indent="0">
              <a:buNone/>
            </a:pPr>
            <a:endParaRPr lang="fr-CA" sz="2200" dirty="0">
              <a:latin typeface="Tahoma"/>
              <a:cs typeface="Tahoma"/>
            </a:endParaRPr>
          </a:p>
          <a:p>
            <a:pPr marL="0" indent="0">
              <a:buNone/>
            </a:pPr>
            <a:r>
              <a:rPr lang="en-CA" sz="2200" i="1" dirty="0" smtClean="0">
                <a:solidFill>
                  <a:srgbClr val="FF6600"/>
                </a:solidFill>
                <a:latin typeface="Tahoma"/>
                <a:cs typeface="Tahoma"/>
              </a:rPr>
              <a:t>The right to housing is a human right recognized by international law: "Everyone has a right to a standard of living adequate for the health and well-being of himself and of his family, including food, clothing, housing and medical care and  necessary social services…" (Article 25 (1) of the Universal Declaration of Human Rights from the United Nations Organization</a:t>
            </a:r>
            <a:r>
              <a:rPr lang="en-CA" sz="2200" i="1" cap="small" dirty="0" smtClean="0">
                <a:solidFill>
                  <a:srgbClr val="FF6600"/>
                </a:solidFill>
                <a:latin typeface="Tahoma"/>
                <a:cs typeface="Tahoma"/>
              </a:rPr>
              <a:t>)</a:t>
            </a:r>
            <a:endParaRPr lang="en-CA" sz="2200" dirty="0" smtClean="0">
              <a:solidFill>
                <a:srgbClr val="FF6600"/>
              </a:solidFill>
              <a:latin typeface="Tahoma"/>
              <a:cs typeface="Tahoma"/>
            </a:endParaRPr>
          </a:p>
        </p:txBody>
      </p:sp>
      <p:pic>
        <p:nvPicPr>
          <p:cNvPr id="5" name="Picture 2" descr="P:\HD-750\À ne pas détruire 08-01-2014\Cours 3000–3099\3000–3049\3035-APNQL, assemb.gén.annuelle juin 2015\PPT\stri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18141" y="1108905"/>
            <a:ext cx="9125860" cy="5398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PNQL\AppData\Local\Microsoft\Windows\Temporary Internet Files\Content.Word\APNQL 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306" y="102892"/>
            <a:ext cx="914400" cy="945931"/>
          </a:xfrm>
          <a:prstGeom prst="rect">
            <a:avLst/>
          </a:prstGeom>
          <a:noFill/>
          <a:ln>
            <a:noFill/>
          </a:ln>
        </p:spPr>
      </p:pic>
    </p:spTree>
    <p:extLst>
      <p:ext uri="{BB962C8B-B14F-4D97-AF65-F5344CB8AC3E}">
        <p14:creationId xmlns:p14="http://schemas.microsoft.com/office/powerpoint/2010/main" val="356604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9739" y="1843547"/>
            <a:ext cx="8685640" cy="4390612"/>
          </a:xfrm>
        </p:spPr>
        <p:txBody>
          <a:bodyPr>
            <a:normAutofit/>
          </a:bodyPr>
          <a:lstStyle/>
          <a:p>
            <a:pPr marL="285750" indent="-285750">
              <a:buNone/>
            </a:pPr>
            <a:r>
              <a:rPr lang="fr-FR" sz="2000" dirty="0">
                <a:solidFill>
                  <a:srgbClr val="000000"/>
                </a:solidFill>
                <a:latin typeface="Tahoma"/>
                <a:cs typeface="Tahoma"/>
              </a:rPr>
              <a:t>–</a:t>
            </a:r>
            <a:r>
              <a:rPr lang="fr-FR" sz="2000" dirty="0" smtClean="0">
                <a:solidFill>
                  <a:schemeClr val="bg2"/>
                </a:solidFill>
                <a:latin typeface="Tahoma"/>
                <a:cs typeface="Tahoma"/>
              </a:rPr>
              <a:t>	</a:t>
            </a:r>
            <a:r>
              <a:rPr lang="fr-FR" sz="2400" dirty="0" smtClean="0">
                <a:solidFill>
                  <a:schemeClr val="bg2"/>
                </a:solidFill>
                <a:latin typeface="Tahoma"/>
                <a:cs typeface="Tahoma"/>
              </a:rPr>
              <a:t>Les </a:t>
            </a:r>
            <a:r>
              <a:rPr lang="fr-FR" sz="2400" dirty="0">
                <a:solidFill>
                  <a:schemeClr val="bg2"/>
                </a:solidFill>
                <a:latin typeface="Tahoma"/>
                <a:cs typeface="Tahoma"/>
              </a:rPr>
              <a:t>conditions de logement sont beaucoup </a:t>
            </a:r>
            <a:r>
              <a:rPr lang="fr-FR" sz="2400" dirty="0" smtClean="0">
                <a:solidFill>
                  <a:schemeClr val="bg2"/>
                </a:solidFill>
                <a:latin typeface="Tahoma"/>
                <a:cs typeface="Tahoma"/>
              </a:rPr>
              <a:t>moins bonnes dans les </a:t>
            </a:r>
            <a:r>
              <a:rPr lang="fr-FR" sz="2400" dirty="0">
                <a:solidFill>
                  <a:schemeClr val="bg2"/>
                </a:solidFill>
                <a:latin typeface="Tahoma"/>
                <a:cs typeface="Tahoma"/>
              </a:rPr>
              <a:t>réserves des Premières Nations que dans les collectivités </a:t>
            </a:r>
            <a:r>
              <a:rPr lang="fr-FR" sz="2400" dirty="0" smtClean="0">
                <a:solidFill>
                  <a:schemeClr val="bg2"/>
                </a:solidFill>
                <a:latin typeface="Tahoma"/>
                <a:cs typeface="Tahoma"/>
              </a:rPr>
              <a:t>non autochtones</a:t>
            </a:r>
            <a:endParaRPr lang="fr-FR" sz="2400" dirty="0">
              <a:solidFill>
                <a:schemeClr val="bg2"/>
              </a:solidFill>
              <a:latin typeface="Tahoma"/>
              <a:cs typeface="Tahoma"/>
            </a:endParaRPr>
          </a:p>
          <a:p>
            <a:pPr marL="285750" indent="-285750">
              <a:buNone/>
            </a:pPr>
            <a:r>
              <a:rPr lang="fr-FR" sz="2400" dirty="0" smtClean="0">
                <a:solidFill>
                  <a:srgbClr val="000000"/>
                </a:solidFill>
                <a:latin typeface="Tahoma"/>
                <a:cs typeface="Tahoma"/>
              </a:rPr>
              <a:t>–	</a:t>
            </a:r>
            <a:r>
              <a:rPr lang="fr-FR" sz="2400" dirty="0" smtClean="0">
                <a:solidFill>
                  <a:schemeClr val="bg2"/>
                </a:solidFill>
                <a:latin typeface="Tahoma"/>
                <a:cs typeface="Tahoma"/>
              </a:rPr>
              <a:t>Revenu • Scolarité • LOGEMENT • Marché </a:t>
            </a:r>
            <a:r>
              <a:rPr lang="fr-FR" sz="2400" dirty="0">
                <a:solidFill>
                  <a:schemeClr val="bg2"/>
                </a:solidFill>
                <a:latin typeface="Tahoma"/>
                <a:cs typeface="Tahoma"/>
              </a:rPr>
              <a:t>du </a:t>
            </a:r>
            <a:r>
              <a:rPr lang="fr-FR" sz="2400" dirty="0" smtClean="0">
                <a:solidFill>
                  <a:schemeClr val="bg2"/>
                </a:solidFill>
                <a:latin typeface="Tahoma"/>
                <a:cs typeface="Tahoma"/>
              </a:rPr>
              <a:t>travail</a:t>
            </a:r>
          </a:p>
          <a:p>
            <a:pPr marL="285750" indent="-285750">
              <a:buNone/>
            </a:pPr>
            <a:r>
              <a:rPr lang="fr-FR" sz="2400" dirty="0" smtClean="0">
                <a:solidFill>
                  <a:srgbClr val="000000"/>
                </a:solidFill>
                <a:latin typeface="Tahoma"/>
                <a:cs typeface="Tahoma"/>
              </a:rPr>
              <a:t>–	</a:t>
            </a:r>
            <a:r>
              <a:rPr lang="fr-FR" sz="2400" dirty="0" smtClean="0">
                <a:solidFill>
                  <a:schemeClr val="bg2"/>
                </a:solidFill>
                <a:latin typeface="Tahoma"/>
                <a:cs typeface="Tahoma"/>
              </a:rPr>
              <a:t>Retard accumulé : nombre et état des logements</a:t>
            </a:r>
            <a:endParaRPr lang="fr-FR" sz="2400" dirty="0">
              <a:solidFill>
                <a:schemeClr val="bg2"/>
              </a:solidFill>
              <a:latin typeface="Tahoma"/>
              <a:cs typeface="Tahoma"/>
            </a:endParaRPr>
          </a:p>
          <a:p>
            <a:pPr marL="285750" indent="-285750">
              <a:buNone/>
            </a:pPr>
            <a:endParaRPr lang="fr-CA" sz="2400" dirty="0">
              <a:latin typeface="Times New Roman"/>
              <a:cs typeface="Times New Roman"/>
            </a:endParaRPr>
          </a:p>
          <a:p>
            <a:pPr marL="285750" indent="-285750">
              <a:buNone/>
            </a:pPr>
            <a:r>
              <a:rPr lang="en-CA" sz="2400" dirty="0" smtClean="0">
                <a:solidFill>
                  <a:srgbClr val="FF6600"/>
                </a:solidFill>
                <a:latin typeface="Tahoma"/>
                <a:cs typeface="Tahoma"/>
              </a:rPr>
              <a:t>–	</a:t>
            </a:r>
            <a:r>
              <a:rPr lang="en-CA" sz="2400" i="1" dirty="0" smtClean="0">
                <a:solidFill>
                  <a:srgbClr val="FF6600"/>
                </a:solidFill>
                <a:latin typeface="Tahoma"/>
                <a:cs typeface="Tahoma"/>
              </a:rPr>
              <a:t>Housing conditions are significantly poorer on First Nation reserves than in non-Aboriginal communities</a:t>
            </a:r>
            <a:endParaRPr lang="en-CA" sz="2400" dirty="0" smtClean="0">
              <a:solidFill>
                <a:srgbClr val="FF6600"/>
              </a:solidFill>
              <a:latin typeface="Tahoma"/>
              <a:cs typeface="Tahoma"/>
            </a:endParaRPr>
          </a:p>
          <a:p>
            <a:pPr marL="285750" indent="-285750">
              <a:buNone/>
            </a:pPr>
            <a:r>
              <a:rPr lang="en-CA" sz="2400" dirty="0" smtClean="0">
                <a:solidFill>
                  <a:srgbClr val="FF6600"/>
                </a:solidFill>
                <a:latin typeface="Tahoma"/>
                <a:cs typeface="Tahoma"/>
              </a:rPr>
              <a:t>–	</a:t>
            </a:r>
            <a:r>
              <a:rPr lang="en-CA" sz="2400" i="1" dirty="0" smtClean="0">
                <a:solidFill>
                  <a:srgbClr val="FF6600"/>
                </a:solidFill>
                <a:latin typeface="Tahoma"/>
                <a:cs typeface="Tahoma"/>
              </a:rPr>
              <a:t>Income • Education • HOUSING • Labour force activity</a:t>
            </a:r>
          </a:p>
          <a:p>
            <a:pPr marL="285750" indent="-285750">
              <a:buNone/>
            </a:pPr>
            <a:r>
              <a:rPr lang="en-CA" sz="2400" dirty="0" smtClean="0">
                <a:solidFill>
                  <a:srgbClr val="FF6600"/>
                </a:solidFill>
                <a:latin typeface="Tahoma"/>
                <a:cs typeface="Tahoma"/>
              </a:rPr>
              <a:t>–	</a:t>
            </a:r>
            <a:r>
              <a:rPr lang="en-CA" sz="2400" i="1" dirty="0" smtClean="0">
                <a:solidFill>
                  <a:srgbClr val="FF6600"/>
                </a:solidFill>
                <a:latin typeface="Tahoma"/>
                <a:cs typeface="Tahoma"/>
              </a:rPr>
              <a:t>Backlog: number and state of dwellings </a:t>
            </a:r>
          </a:p>
        </p:txBody>
      </p:sp>
      <p:sp>
        <p:nvSpPr>
          <p:cNvPr id="5" name="Titre 1"/>
          <p:cNvSpPr txBox="1">
            <a:spLocks/>
          </p:cNvSpPr>
          <p:nvPr/>
        </p:nvSpPr>
        <p:spPr>
          <a:xfrm>
            <a:off x="230905" y="193720"/>
            <a:ext cx="7131363" cy="914400"/>
          </a:xfrm>
          <a:prstGeom prst="rect">
            <a:avLst/>
          </a:prstGeom>
          <a:gradFill flip="none" rotWithShape="1">
            <a:gsLst>
              <a:gs pos="0">
                <a:schemeClr val="bg1">
                  <a:lumMod val="65000"/>
                </a:schemeClr>
              </a:gs>
              <a:gs pos="100000">
                <a:srgbClr val="FFFFFF"/>
              </a:gs>
            </a:gsLst>
            <a:path path="shape">
              <a:fillToRect l="50000" t="50000" r="50000" b="50000"/>
            </a:path>
            <a:tileRect/>
          </a:gradFill>
        </p:spPr>
        <p:txBody>
          <a:bodyPr vert="horz" lIns="45720" rIns="45720" anchor="ctr">
            <a:noAutofit/>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fr-FR" sz="2800" b="1" dirty="0" smtClean="0">
                <a:solidFill>
                  <a:srgbClr val="000000"/>
                </a:solidFill>
                <a:latin typeface="Tahoma"/>
                <a:cs typeface="Tahoma"/>
              </a:rPr>
              <a:t>Indice de bien-être des collectivités</a:t>
            </a:r>
            <a:br>
              <a:rPr lang="fr-FR" sz="2800" b="1" dirty="0" smtClean="0">
                <a:solidFill>
                  <a:srgbClr val="000000"/>
                </a:solidFill>
                <a:latin typeface="Tahoma"/>
                <a:cs typeface="Tahoma"/>
              </a:rPr>
            </a:br>
            <a:r>
              <a:rPr lang="en-CA" sz="2800" b="1" i="1" dirty="0" smtClean="0">
                <a:solidFill>
                  <a:srgbClr val="FF6600"/>
                </a:solidFill>
                <a:latin typeface="Tahoma"/>
                <a:cs typeface="Tahoma"/>
              </a:rPr>
              <a:t>Community Well-Being Index</a:t>
            </a:r>
            <a:endParaRPr lang="en-CA" sz="2800" dirty="0">
              <a:solidFill>
                <a:srgbClr val="FF6600"/>
              </a:solidFill>
              <a:latin typeface="Tahoma"/>
              <a:cs typeface="Tahoma"/>
            </a:endParaRPr>
          </a:p>
        </p:txBody>
      </p:sp>
      <p:pic>
        <p:nvPicPr>
          <p:cNvPr id="7" name="Picture 2" descr="C:\Users\APNQL\AppData\Local\Microsoft\Windows\Temporary Internet Files\Content.Word\APNQL Logo.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8306" y="102892"/>
            <a:ext cx="914400" cy="945931"/>
          </a:xfrm>
          <a:prstGeom prst="rect">
            <a:avLst/>
          </a:prstGeom>
          <a:noFill/>
          <a:ln>
            <a:noFill/>
          </a:ln>
        </p:spPr>
      </p:pic>
      <p:pic>
        <p:nvPicPr>
          <p:cNvPr id="8" name="Picture 2" descr="P:\HD-750\À ne pas détruire 08-01-2014\Cours 3000–3099\3000–3049\3035-APNQL, assemb.gén.annuelle juin 2015\PPT\stri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18141" y="1108905"/>
            <a:ext cx="9125860" cy="53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39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3144" y="188496"/>
            <a:ext cx="7095842" cy="894938"/>
          </a:xfrm>
          <a:gradFill flip="none" rotWithShape="1">
            <a:gsLst>
              <a:gs pos="0">
                <a:schemeClr val="bg1">
                  <a:lumMod val="65000"/>
                </a:schemeClr>
              </a:gs>
              <a:gs pos="100000">
                <a:srgbClr val="FFFFFF"/>
              </a:gs>
            </a:gsLst>
            <a:path path="shape">
              <a:fillToRect l="50000" t="50000" r="50000" b="50000"/>
            </a:path>
            <a:tileRect/>
          </a:gradFill>
        </p:spPr>
        <p:txBody>
          <a:bodyPr>
            <a:noAutofit/>
          </a:bodyPr>
          <a:lstStyle/>
          <a:p>
            <a:r>
              <a:rPr lang="fr-FR" sz="2700" b="1" dirty="0" smtClean="0">
                <a:solidFill>
                  <a:srgbClr val="000000"/>
                </a:solidFill>
                <a:latin typeface="Tahoma"/>
                <a:cs typeface="Tahoma"/>
              </a:rPr>
              <a:t>Consensus sur les enjeux</a:t>
            </a:r>
            <a:r>
              <a:rPr lang="fr-FR" sz="2700" b="1" dirty="0">
                <a:solidFill>
                  <a:srgbClr val="000000"/>
                </a:solidFill>
                <a:latin typeface="Tahoma"/>
                <a:cs typeface="Tahoma"/>
              </a:rPr>
              <a:t/>
            </a:r>
            <a:br>
              <a:rPr lang="fr-FR" sz="2700" b="1" dirty="0">
                <a:solidFill>
                  <a:srgbClr val="000000"/>
                </a:solidFill>
                <a:latin typeface="Tahoma"/>
                <a:cs typeface="Tahoma"/>
              </a:rPr>
            </a:br>
            <a:r>
              <a:rPr lang="fr-FR" sz="2700" b="1" i="1" dirty="0" smtClean="0">
                <a:solidFill>
                  <a:srgbClr val="FF6600"/>
                </a:solidFill>
                <a:latin typeface="Tahoma"/>
                <a:cs typeface="Tahoma"/>
              </a:rPr>
              <a:t>Consensus </a:t>
            </a:r>
            <a:r>
              <a:rPr lang="fr-FR" sz="2700" b="1" i="1" dirty="0">
                <a:solidFill>
                  <a:srgbClr val="FF6600"/>
                </a:solidFill>
                <a:latin typeface="Tahoma"/>
                <a:cs typeface="Tahoma"/>
              </a:rPr>
              <a:t>on </a:t>
            </a:r>
            <a:r>
              <a:rPr lang="fr-FR" sz="2700" b="1" i="1" dirty="0" smtClean="0">
                <a:solidFill>
                  <a:srgbClr val="FF6600"/>
                </a:solidFill>
                <a:latin typeface="Tahoma"/>
                <a:cs typeface="Tahoma"/>
              </a:rPr>
              <a:t>Issues</a:t>
            </a:r>
            <a:endParaRPr lang="fr-FR" sz="2700" dirty="0">
              <a:solidFill>
                <a:srgbClr val="FF6600"/>
              </a:solidFill>
              <a:latin typeface="Tahoma"/>
              <a:cs typeface="Tahoma"/>
            </a:endParaRPr>
          </a:p>
        </p:txBody>
      </p:sp>
      <p:sp>
        <p:nvSpPr>
          <p:cNvPr id="3" name="Espace réservé du contenu 2"/>
          <p:cNvSpPr>
            <a:spLocks noGrp="1"/>
          </p:cNvSpPr>
          <p:nvPr>
            <p:ph idx="1"/>
          </p:nvPr>
        </p:nvSpPr>
        <p:spPr>
          <a:xfrm>
            <a:off x="230906" y="1808639"/>
            <a:ext cx="8063858" cy="4825127"/>
          </a:xfrm>
        </p:spPr>
        <p:txBody>
          <a:bodyPr>
            <a:normAutofit fontScale="62500" lnSpcReduction="20000"/>
          </a:bodyPr>
          <a:lstStyle/>
          <a:p>
            <a:pPr marL="0" indent="0">
              <a:lnSpc>
                <a:spcPct val="120000"/>
              </a:lnSpc>
              <a:buNone/>
            </a:pPr>
            <a:r>
              <a:rPr lang="fr-FR" sz="3200" dirty="0">
                <a:solidFill>
                  <a:srgbClr val="000000"/>
                </a:solidFill>
                <a:latin typeface="Tahoma"/>
                <a:cs typeface="Tahoma"/>
              </a:rPr>
              <a:t>Il est, depuis longtemps, admis que les communautés autochtones font face à des enjeux importants en matière de </a:t>
            </a:r>
            <a:r>
              <a:rPr lang="fr-FR" sz="3200" dirty="0" smtClean="0">
                <a:solidFill>
                  <a:srgbClr val="000000"/>
                </a:solidFill>
                <a:latin typeface="Tahoma"/>
                <a:cs typeface="Tahoma"/>
              </a:rPr>
              <a:t>logement</a:t>
            </a:r>
          </a:p>
          <a:p>
            <a:pPr marL="0" indent="0">
              <a:lnSpc>
                <a:spcPct val="120000"/>
              </a:lnSpc>
              <a:buNone/>
            </a:pPr>
            <a:r>
              <a:rPr lang="en-CA" sz="3200" dirty="0" smtClean="0">
                <a:solidFill>
                  <a:srgbClr val="FF6600"/>
                </a:solidFill>
                <a:latin typeface="Tahoma"/>
                <a:cs typeface="Tahoma"/>
              </a:rPr>
              <a:t>It has been stated a long time ago that the First Nations communities face important issues in housing</a:t>
            </a:r>
            <a:endParaRPr lang="fr-CA" sz="3200" dirty="0" smtClean="0">
              <a:solidFill>
                <a:srgbClr val="000000"/>
              </a:solidFill>
              <a:latin typeface="Tahoma"/>
              <a:cs typeface="Tahoma"/>
            </a:endParaRPr>
          </a:p>
          <a:p>
            <a:pPr marL="230188" indent="-230188">
              <a:lnSpc>
                <a:spcPct val="120000"/>
              </a:lnSpc>
              <a:spcBef>
                <a:spcPts val="1000"/>
              </a:spcBef>
              <a:buNone/>
            </a:pPr>
            <a:r>
              <a:rPr lang="fr-CA" sz="2600" dirty="0" smtClean="0">
                <a:solidFill>
                  <a:srgbClr val="000000"/>
                </a:solidFill>
                <a:latin typeface="Tahoma"/>
                <a:cs typeface="Tahoma"/>
              </a:rPr>
              <a:t>–	Commission </a:t>
            </a:r>
            <a:r>
              <a:rPr lang="fr-CA" sz="2600" dirty="0">
                <a:solidFill>
                  <a:srgbClr val="000000"/>
                </a:solidFill>
                <a:latin typeface="Tahoma"/>
                <a:cs typeface="Tahoma"/>
              </a:rPr>
              <a:t>royale sur les peuples autochtones, </a:t>
            </a:r>
            <a:r>
              <a:rPr lang="fr-CA" sz="2600" dirty="0" smtClean="0">
                <a:solidFill>
                  <a:srgbClr val="000000"/>
                </a:solidFill>
                <a:latin typeface="Tahoma"/>
                <a:cs typeface="Tahoma"/>
              </a:rPr>
              <a:t>1996</a:t>
            </a:r>
          </a:p>
          <a:p>
            <a:pPr marL="230188" indent="-230188">
              <a:lnSpc>
                <a:spcPct val="120000"/>
              </a:lnSpc>
              <a:buNone/>
            </a:pPr>
            <a:r>
              <a:rPr lang="fr-CA" sz="2600" i="1" dirty="0" smtClean="0">
                <a:solidFill>
                  <a:srgbClr val="FF0000"/>
                </a:solidFill>
                <a:latin typeface="Tahoma"/>
                <a:cs typeface="Tahoma"/>
              </a:rPr>
              <a:t>	</a:t>
            </a:r>
            <a:r>
              <a:rPr lang="en-CA" sz="2600" i="1" dirty="0" smtClean="0">
                <a:solidFill>
                  <a:srgbClr val="FF6600"/>
                </a:solidFill>
                <a:latin typeface="Tahoma"/>
                <a:cs typeface="Tahoma"/>
              </a:rPr>
              <a:t>Royal Commission on Aboriginal Peoples, 1996</a:t>
            </a:r>
          </a:p>
          <a:p>
            <a:pPr marL="230188" indent="-230188">
              <a:lnSpc>
                <a:spcPct val="120000"/>
              </a:lnSpc>
              <a:buNone/>
            </a:pPr>
            <a:r>
              <a:rPr lang="fr-CA" sz="2600" dirty="0" smtClean="0">
                <a:solidFill>
                  <a:srgbClr val="000000"/>
                </a:solidFill>
                <a:latin typeface="Tahoma"/>
                <a:cs typeface="Tahoma"/>
              </a:rPr>
              <a:t>–	Vérificatrice </a:t>
            </a:r>
            <a:r>
              <a:rPr lang="fr-CA" sz="2600" dirty="0">
                <a:solidFill>
                  <a:srgbClr val="000000"/>
                </a:solidFill>
                <a:latin typeface="Tahoma"/>
                <a:cs typeface="Tahoma"/>
              </a:rPr>
              <a:t>générale du Canada, </a:t>
            </a:r>
            <a:r>
              <a:rPr lang="fr-CA" sz="2600" dirty="0" smtClean="0">
                <a:solidFill>
                  <a:srgbClr val="000000"/>
                </a:solidFill>
                <a:latin typeface="Tahoma"/>
                <a:cs typeface="Tahoma"/>
              </a:rPr>
              <a:t>2003</a:t>
            </a:r>
          </a:p>
          <a:p>
            <a:pPr marL="230188" indent="-230188">
              <a:lnSpc>
                <a:spcPct val="120000"/>
              </a:lnSpc>
              <a:buNone/>
            </a:pPr>
            <a:r>
              <a:rPr lang="fr-CA" sz="2600" i="1" dirty="0" smtClean="0">
                <a:solidFill>
                  <a:srgbClr val="FF0000"/>
                </a:solidFill>
                <a:latin typeface="Tahoma"/>
                <a:cs typeface="Tahoma"/>
              </a:rPr>
              <a:t>	</a:t>
            </a:r>
            <a:r>
              <a:rPr lang="en-CA" sz="2600" i="1" dirty="0" smtClean="0">
                <a:solidFill>
                  <a:srgbClr val="FF6600"/>
                </a:solidFill>
                <a:latin typeface="Tahoma"/>
                <a:cs typeface="Tahoma"/>
              </a:rPr>
              <a:t>Auditor General of Canada, 2003</a:t>
            </a:r>
          </a:p>
          <a:p>
            <a:pPr marL="230188" indent="-230188">
              <a:lnSpc>
                <a:spcPct val="120000"/>
              </a:lnSpc>
              <a:buNone/>
            </a:pPr>
            <a:r>
              <a:rPr lang="fr-CA" sz="2600" dirty="0" smtClean="0">
                <a:solidFill>
                  <a:srgbClr val="000000"/>
                </a:solidFill>
                <a:latin typeface="Tahoma"/>
                <a:cs typeface="Tahoma"/>
              </a:rPr>
              <a:t>–	Commission </a:t>
            </a:r>
            <a:r>
              <a:rPr lang="fr-CA" sz="2600" dirty="0">
                <a:solidFill>
                  <a:srgbClr val="000000"/>
                </a:solidFill>
                <a:latin typeface="Tahoma"/>
                <a:cs typeface="Tahoma"/>
              </a:rPr>
              <a:t>populaire itinérante sur le droit au logement, </a:t>
            </a:r>
            <a:r>
              <a:rPr lang="fr-CA" sz="2600" dirty="0" smtClean="0">
                <a:solidFill>
                  <a:srgbClr val="000000"/>
                </a:solidFill>
                <a:latin typeface="Tahoma"/>
                <a:cs typeface="Tahoma"/>
              </a:rPr>
              <a:t>2013</a:t>
            </a:r>
          </a:p>
          <a:p>
            <a:pPr marL="230188" indent="-230188">
              <a:lnSpc>
                <a:spcPct val="120000"/>
              </a:lnSpc>
              <a:buNone/>
            </a:pPr>
            <a:r>
              <a:rPr lang="fr-CA" sz="2600" i="1" dirty="0" smtClean="0">
                <a:solidFill>
                  <a:srgbClr val="FF0000"/>
                </a:solidFill>
                <a:latin typeface="Tahoma"/>
                <a:cs typeface="Tahoma"/>
              </a:rPr>
              <a:t>	</a:t>
            </a:r>
            <a:r>
              <a:rPr lang="en-CA" sz="2600" i="1" dirty="0" smtClean="0">
                <a:solidFill>
                  <a:srgbClr val="FF6600"/>
                </a:solidFill>
                <a:latin typeface="Tahoma"/>
                <a:cs typeface="Tahoma"/>
              </a:rPr>
              <a:t>Popular Travelling Commission on the Right to Housing, 2013</a:t>
            </a:r>
          </a:p>
          <a:p>
            <a:pPr marL="230188" indent="-230188">
              <a:lnSpc>
                <a:spcPct val="120000"/>
              </a:lnSpc>
              <a:buNone/>
            </a:pPr>
            <a:r>
              <a:rPr lang="fr-CA" sz="2600" dirty="0" smtClean="0">
                <a:solidFill>
                  <a:srgbClr val="000000"/>
                </a:solidFill>
                <a:latin typeface="Tahoma"/>
                <a:cs typeface="Tahoma"/>
              </a:rPr>
              <a:t>–	Rapporteur spécial sur les droits des peuples autochtones ONU, 2014</a:t>
            </a:r>
          </a:p>
          <a:p>
            <a:pPr marL="230188" indent="-230188">
              <a:lnSpc>
                <a:spcPct val="120000"/>
              </a:lnSpc>
              <a:buNone/>
            </a:pPr>
            <a:r>
              <a:rPr lang="fr-CA" sz="2600" i="1" dirty="0" smtClean="0">
                <a:solidFill>
                  <a:srgbClr val="FF0000"/>
                </a:solidFill>
                <a:latin typeface="Tahoma"/>
                <a:cs typeface="Tahoma"/>
              </a:rPr>
              <a:t>	</a:t>
            </a:r>
            <a:r>
              <a:rPr lang="en-CA" sz="2600" i="1" dirty="0" smtClean="0">
                <a:solidFill>
                  <a:srgbClr val="FF6600"/>
                </a:solidFill>
                <a:latin typeface="Tahoma"/>
                <a:cs typeface="Tahoma"/>
              </a:rPr>
              <a:t>Special Rapporteur on the Rights of Indigenous Peoples, UN, 2014</a:t>
            </a:r>
          </a:p>
          <a:p>
            <a:pPr marL="230188" indent="-230188">
              <a:lnSpc>
                <a:spcPct val="120000"/>
              </a:lnSpc>
              <a:buNone/>
            </a:pPr>
            <a:r>
              <a:rPr lang="fr-CA" sz="2600" dirty="0" smtClean="0">
                <a:solidFill>
                  <a:srgbClr val="000000"/>
                </a:solidFill>
                <a:latin typeface="Tahoma"/>
                <a:cs typeface="Tahoma"/>
              </a:rPr>
              <a:t>–</a:t>
            </a:r>
            <a:r>
              <a:rPr lang="fr-CA" sz="2600" dirty="0">
                <a:solidFill>
                  <a:srgbClr val="000000"/>
                </a:solidFill>
                <a:latin typeface="Tahoma"/>
                <a:cs typeface="Tahoma"/>
              </a:rPr>
              <a:t>	Comité </a:t>
            </a:r>
            <a:r>
              <a:rPr lang="fr-CA" sz="2600" dirty="0" smtClean="0">
                <a:solidFill>
                  <a:srgbClr val="000000"/>
                </a:solidFill>
                <a:latin typeface="Tahoma"/>
                <a:cs typeface="Tahoma"/>
              </a:rPr>
              <a:t>sénatorial permanent </a:t>
            </a:r>
            <a:r>
              <a:rPr lang="fr-CA" sz="2600" dirty="0">
                <a:solidFill>
                  <a:srgbClr val="000000"/>
                </a:solidFill>
                <a:latin typeface="Tahoma"/>
                <a:cs typeface="Tahoma"/>
              </a:rPr>
              <a:t>des </a:t>
            </a:r>
            <a:r>
              <a:rPr lang="fr-CA" sz="2600" dirty="0" smtClean="0">
                <a:solidFill>
                  <a:srgbClr val="000000"/>
                </a:solidFill>
                <a:latin typeface="Tahoma"/>
                <a:cs typeface="Tahoma"/>
              </a:rPr>
              <a:t>peuples autochtones, 2015</a:t>
            </a:r>
            <a:endParaRPr lang="fr-CA" sz="2600" dirty="0">
              <a:solidFill>
                <a:srgbClr val="000000"/>
              </a:solidFill>
              <a:latin typeface="Tahoma"/>
              <a:cs typeface="Tahoma"/>
            </a:endParaRPr>
          </a:p>
          <a:p>
            <a:pPr marL="230188" indent="-230188">
              <a:lnSpc>
                <a:spcPct val="120000"/>
              </a:lnSpc>
              <a:buNone/>
            </a:pPr>
            <a:r>
              <a:rPr lang="fr-CA" sz="2600" i="1" dirty="0">
                <a:solidFill>
                  <a:srgbClr val="FF0000"/>
                </a:solidFill>
                <a:latin typeface="Tahoma"/>
                <a:cs typeface="Tahoma"/>
              </a:rPr>
              <a:t>	</a:t>
            </a:r>
            <a:r>
              <a:rPr lang="en-CA" sz="2600" i="1" dirty="0" smtClean="0">
                <a:solidFill>
                  <a:srgbClr val="FF6600"/>
                </a:solidFill>
                <a:latin typeface="Tahoma"/>
                <a:cs typeface="Tahoma"/>
              </a:rPr>
              <a:t>Standing Senate Committee </a:t>
            </a:r>
            <a:r>
              <a:rPr lang="en-CA" sz="2600" i="1" dirty="0">
                <a:solidFill>
                  <a:srgbClr val="FF6600"/>
                </a:solidFill>
                <a:latin typeface="Tahoma"/>
                <a:cs typeface="Tahoma"/>
              </a:rPr>
              <a:t>on </a:t>
            </a:r>
            <a:r>
              <a:rPr lang="en-CA" sz="2600" i="1" dirty="0" smtClean="0">
                <a:solidFill>
                  <a:srgbClr val="FF6600"/>
                </a:solidFill>
                <a:latin typeface="Tahoma"/>
                <a:cs typeface="Tahoma"/>
              </a:rPr>
              <a:t>Aboriginal Peoples, 2015</a:t>
            </a:r>
            <a:endParaRPr lang="en-CA" sz="2600" i="1" dirty="0">
              <a:solidFill>
                <a:srgbClr val="FF6600"/>
              </a:solidFill>
              <a:latin typeface="Tahoma"/>
              <a:cs typeface="Tahoma"/>
            </a:endParaRPr>
          </a:p>
          <a:p>
            <a:pPr marL="230188" indent="-230188">
              <a:lnSpc>
                <a:spcPct val="120000"/>
              </a:lnSpc>
              <a:buNone/>
              <a:tabLst>
                <a:tab pos="115888" algn="l"/>
                <a:tab pos="230188" algn="l"/>
              </a:tabLst>
            </a:pPr>
            <a:endParaRPr lang="en-CA" sz="2600" i="1" dirty="0">
              <a:solidFill>
                <a:srgbClr val="FF6600"/>
              </a:solidFill>
              <a:latin typeface="Tahoma"/>
              <a:cs typeface="Tahoma"/>
            </a:endParaRPr>
          </a:p>
        </p:txBody>
      </p:sp>
      <p:pic>
        <p:nvPicPr>
          <p:cNvPr id="5" name="Picture 2" descr="P:\HD-750\À ne pas détruire 08-01-2014\Cours 3000–3099\3000–3049\3035-APNQL, assemb.gén.annuelle juin 2015\PPT\stri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18141" y="1135548"/>
            <a:ext cx="9125860" cy="5398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PNQL\AppData\Local\Microsoft\Windows\Temporary Internet Files\Content.Word\APNQL 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8306" y="102892"/>
            <a:ext cx="914400" cy="945931"/>
          </a:xfrm>
          <a:prstGeom prst="rect">
            <a:avLst/>
          </a:prstGeom>
          <a:noFill/>
          <a:ln>
            <a:noFill/>
          </a:ln>
        </p:spPr>
      </p:pic>
    </p:spTree>
    <p:extLst>
      <p:ext uri="{BB962C8B-B14F-4D97-AF65-F5344CB8AC3E}">
        <p14:creationId xmlns:p14="http://schemas.microsoft.com/office/powerpoint/2010/main" val="20414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8552" y="188640"/>
            <a:ext cx="7165955" cy="938027"/>
          </a:xfrm>
          <a:gradFill flip="none" rotWithShape="1">
            <a:gsLst>
              <a:gs pos="0">
                <a:schemeClr val="bg1">
                  <a:lumMod val="65000"/>
                </a:schemeClr>
              </a:gs>
              <a:gs pos="100000">
                <a:srgbClr val="FFFFFF"/>
              </a:gs>
            </a:gsLst>
            <a:path path="shape">
              <a:fillToRect l="50000" t="50000" r="50000" b="50000"/>
            </a:path>
            <a:tileRect/>
          </a:gradFill>
        </p:spPr>
        <p:txBody>
          <a:bodyPr rIns="0">
            <a:noAutofit/>
          </a:bodyPr>
          <a:lstStyle/>
          <a:p>
            <a:pPr marL="0" indent="0" fontAlgn="base">
              <a:spcBef>
                <a:spcPct val="0"/>
              </a:spcBef>
              <a:spcAft>
                <a:spcPct val="0"/>
              </a:spcAft>
              <a:buClrTx/>
              <a:buSzTx/>
              <a:buNone/>
            </a:pPr>
            <a:r>
              <a:rPr lang="fr-FR" sz="2800" b="1" dirty="0">
                <a:solidFill>
                  <a:srgbClr val="3F4247"/>
                </a:solidFill>
                <a:latin typeface="Tahoma"/>
                <a:cs typeface="Tahoma"/>
              </a:rPr>
              <a:t>Rapport du </a:t>
            </a:r>
            <a:r>
              <a:rPr lang="fr-FR" sz="2800" b="1" dirty="0" smtClean="0">
                <a:solidFill>
                  <a:srgbClr val="3F4247"/>
                </a:solidFill>
                <a:latin typeface="Tahoma"/>
                <a:cs typeface="Tahoma"/>
              </a:rPr>
              <a:t>CSPPA – 2015 (extrait)</a:t>
            </a:r>
          </a:p>
          <a:p>
            <a:pPr marL="0" indent="0" fontAlgn="base">
              <a:spcBef>
                <a:spcPct val="0"/>
              </a:spcBef>
              <a:spcAft>
                <a:spcPct val="0"/>
              </a:spcAft>
              <a:buClrTx/>
              <a:buSzTx/>
              <a:buNone/>
            </a:pPr>
            <a:r>
              <a:rPr lang="en-CA" sz="2800" b="1" i="1" dirty="0" smtClean="0">
                <a:solidFill>
                  <a:srgbClr val="FF6600"/>
                </a:solidFill>
                <a:latin typeface="Tahoma"/>
                <a:ea typeface="Times" charset="0"/>
                <a:cs typeface="Tahoma"/>
              </a:rPr>
              <a:t>SSCAP Report – 2015 (excerpt)</a:t>
            </a:r>
            <a:endParaRPr lang="en-CA" sz="2800" b="1" i="1" dirty="0">
              <a:solidFill>
                <a:srgbClr val="FF6600"/>
              </a:solidFill>
              <a:latin typeface="Tahoma"/>
              <a:ea typeface="Times" charset="0"/>
              <a:cs typeface="Tahoma"/>
            </a:endParaRPr>
          </a:p>
        </p:txBody>
      </p:sp>
      <p:sp>
        <p:nvSpPr>
          <p:cNvPr id="14" name="Rectangle 16"/>
          <p:cNvSpPr>
            <a:spLocks noChangeArrowheads="1"/>
          </p:cNvSpPr>
          <p:nvPr/>
        </p:nvSpPr>
        <p:spPr bwMode="auto">
          <a:xfrm>
            <a:off x="0" y="272535"/>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ctangle 20"/>
          <p:cNvSpPr>
            <a:spLocks noChangeArrowheads="1"/>
          </p:cNvSpPr>
          <p:nvPr/>
        </p:nvSpPr>
        <p:spPr bwMode="auto">
          <a:xfrm>
            <a:off x="152400" y="424935"/>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539750" algn="l"/>
              </a:tabLst>
              <a:defRPr>
                <a:solidFill>
                  <a:schemeClr val="tx1"/>
                </a:solidFill>
                <a:latin typeface="Arial" pitchFamily="34" charset="0"/>
                <a:cs typeface="Arial" pitchFamily="34" charset="0"/>
              </a:defRPr>
            </a:lvl1pPr>
            <a:lvl2pPr fontAlgn="base">
              <a:spcBef>
                <a:spcPct val="0"/>
              </a:spcBef>
              <a:spcAft>
                <a:spcPct val="0"/>
              </a:spcAft>
              <a:tabLst>
                <a:tab pos="539750" algn="l"/>
              </a:tabLst>
              <a:defRPr>
                <a:solidFill>
                  <a:schemeClr val="tx1"/>
                </a:solidFill>
                <a:latin typeface="Arial" pitchFamily="34" charset="0"/>
                <a:cs typeface="Arial" pitchFamily="34" charset="0"/>
              </a:defRPr>
            </a:lvl2pPr>
            <a:lvl3pPr fontAlgn="base">
              <a:spcBef>
                <a:spcPct val="0"/>
              </a:spcBef>
              <a:spcAft>
                <a:spcPct val="0"/>
              </a:spcAft>
              <a:tabLst>
                <a:tab pos="539750" algn="l"/>
              </a:tabLst>
              <a:defRPr>
                <a:solidFill>
                  <a:schemeClr val="tx1"/>
                </a:solidFill>
                <a:latin typeface="Arial" pitchFamily="34" charset="0"/>
                <a:cs typeface="Arial" pitchFamily="34" charset="0"/>
              </a:defRPr>
            </a:lvl3pPr>
            <a:lvl4pPr fontAlgn="base">
              <a:spcBef>
                <a:spcPct val="0"/>
              </a:spcBef>
              <a:spcAft>
                <a:spcPct val="0"/>
              </a:spcAft>
              <a:tabLst>
                <a:tab pos="539750" algn="l"/>
              </a:tabLst>
              <a:defRPr>
                <a:solidFill>
                  <a:schemeClr val="tx1"/>
                </a:solidFill>
                <a:latin typeface="Arial" pitchFamily="34" charset="0"/>
                <a:cs typeface="Arial" pitchFamily="34" charset="0"/>
              </a:defRPr>
            </a:lvl4pPr>
            <a:lvl5pPr fontAlgn="base">
              <a:spcBef>
                <a:spcPct val="0"/>
              </a:spcBef>
              <a:spcAft>
                <a:spcPct val="0"/>
              </a:spcAft>
              <a:tabLst>
                <a:tab pos="539750" algn="l"/>
              </a:tabLst>
              <a:defRPr>
                <a:solidFill>
                  <a:schemeClr val="tx1"/>
                </a:solidFill>
                <a:latin typeface="Arial" pitchFamily="34" charset="0"/>
                <a:cs typeface="Arial" pitchFamily="34" charset="0"/>
              </a:defRPr>
            </a:lvl5pPr>
            <a:lvl6pPr fontAlgn="base">
              <a:spcBef>
                <a:spcPct val="0"/>
              </a:spcBef>
              <a:spcAft>
                <a:spcPct val="0"/>
              </a:spcAft>
              <a:tabLst>
                <a:tab pos="539750" algn="l"/>
              </a:tabLst>
              <a:defRPr>
                <a:solidFill>
                  <a:schemeClr val="tx1"/>
                </a:solidFill>
                <a:latin typeface="Arial" pitchFamily="34" charset="0"/>
                <a:cs typeface="Arial" pitchFamily="34" charset="0"/>
              </a:defRPr>
            </a:lvl6pPr>
            <a:lvl7pPr fontAlgn="base">
              <a:spcBef>
                <a:spcPct val="0"/>
              </a:spcBef>
              <a:spcAft>
                <a:spcPct val="0"/>
              </a:spcAft>
              <a:tabLst>
                <a:tab pos="539750" algn="l"/>
              </a:tabLst>
              <a:defRPr>
                <a:solidFill>
                  <a:schemeClr val="tx1"/>
                </a:solidFill>
                <a:latin typeface="Arial" pitchFamily="34" charset="0"/>
                <a:cs typeface="Arial" pitchFamily="34" charset="0"/>
              </a:defRPr>
            </a:lvl7pPr>
            <a:lvl8pPr fontAlgn="base">
              <a:spcBef>
                <a:spcPct val="0"/>
              </a:spcBef>
              <a:spcAft>
                <a:spcPct val="0"/>
              </a:spcAft>
              <a:tabLst>
                <a:tab pos="539750" algn="l"/>
              </a:tabLst>
              <a:defRPr>
                <a:solidFill>
                  <a:schemeClr val="tx1"/>
                </a:solidFill>
                <a:latin typeface="Arial" pitchFamily="34" charset="0"/>
                <a:cs typeface="Arial" pitchFamily="34" charset="0"/>
              </a:defRPr>
            </a:lvl8pPr>
            <a:lvl9pPr fontAlgn="base">
              <a:spcBef>
                <a:spcPct val="0"/>
              </a:spcBef>
              <a:spcAft>
                <a:spcPct val="0"/>
              </a:spcAft>
              <a:tabLst>
                <a:tab pos="53975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539750" algn="l"/>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Picture 2" descr="P:\HD-750\À ne pas détruire 08-01-2014\Cours 3000–3099\3000–3049\3035-APNQL, assemb.gén.annuelle juin 2015\PPT\stri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18141" y="1126667"/>
            <a:ext cx="9125860" cy="539876"/>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contenu 2"/>
          <p:cNvSpPr txBox="1">
            <a:spLocks/>
          </p:cNvSpPr>
          <p:nvPr/>
        </p:nvSpPr>
        <p:spPr>
          <a:xfrm>
            <a:off x="222250" y="1864516"/>
            <a:ext cx="8136904" cy="4076568"/>
          </a:xfrm>
          <a:prstGeom prst="rect">
            <a:avLst/>
          </a:prstGeom>
        </p:spPr>
        <p:txBody>
          <a:bodyPr vert="horz">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0" indent="0">
              <a:buNone/>
            </a:pPr>
            <a:r>
              <a:rPr lang="fr-FR" sz="1800" dirty="0">
                <a:solidFill>
                  <a:srgbClr val="000000"/>
                </a:solidFill>
                <a:latin typeface="Tahoma"/>
                <a:cs typeface="Tahoma"/>
              </a:rPr>
              <a:t>"... trop de membres des Premières Nations vivent dans des logements qui sont nettement inadéquats, alors que d’autres se heurtent à des obstacles qui les empêchent d’accéder à la gamme complète de logements libres hors réserve… La piètre qualité des logements et la surpopulation dans de nombreuses collectivités sont </a:t>
            </a:r>
            <a:r>
              <a:rPr lang="fr-FR" sz="1800" dirty="0" smtClean="0">
                <a:solidFill>
                  <a:srgbClr val="000000"/>
                </a:solidFill>
                <a:latin typeface="Tahoma"/>
                <a:cs typeface="Tahoma"/>
              </a:rPr>
              <a:t>dramatiques… Des </a:t>
            </a:r>
            <a:r>
              <a:rPr lang="fr-FR" sz="1800" dirty="0">
                <a:solidFill>
                  <a:srgbClr val="000000"/>
                </a:solidFill>
                <a:latin typeface="Tahoma"/>
                <a:cs typeface="Tahoma"/>
              </a:rPr>
              <a:t>témoins partout au pays ont souligné la crise du logement qui sévit dans un grand nombre de ces collectivités au Canada, allant jusqu’à dire qu’il y a un état </a:t>
            </a:r>
            <a:r>
              <a:rPr lang="fr-FR" sz="1800" dirty="0" smtClean="0">
                <a:solidFill>
                  <a:srgbClr val="000000"/>
                </a:solidFill>
                <a:latin typeface="Tahoma"/>
                <a:cs typeface="Tahoma"/>
              </a:rPr>
              <a:t>d’urgence</a:t>
            </a:r>
            <a:r>
              <a:rPr lang="fr-FR" sz="1800" dirty="0">
                <a:solidFill>
                  <a:srgbClr val="000000"/>
                </a:solidFill>
                <a:latin typeface="Tahoma"/>
                <a:cs typeface="Tahoma"/>
              </a:rPr>
              <a:t>"</a:t>
            </a:r>
            <a:endParaRPr lang="fr-FR" sz="1800" dirty="0" smtClean="0">
              <a:solidFill>
                <a:srgbClr val="000000"/>
              </a:solidFill>
              <a:latin typeface="Tahoma"/>
              <a:cs typeface="Tahoma"/>
            </a:endParaRPr>
          </a:p>
          <a:p>
            <a:pPr marL="0" indent="0">
              <a:buNone/>
            </a:pPr>
            <a:endParaRPr lang="fr-FR" sz="1800" dirty="0" smtClean="0">
              <a:solidFill>
                <a:schemeClr val="bg1">
                  <a:lumMod val="75000"/>
                </a:schemeClr>
              </a:solidFill>
              <a:latin typeface="Tahoma"/>
              <a:cs typeface="Tahoma"/>
            </a:endParaRPr>
          </a:p>
          <a:p>
            <a:pPr marL="0" indent="0">
              <a:buNone/>
            </a:pPr>
            <a:r>
              <a:rPr lang="en-CA" sz="1800" i="1" dirty="0" smtClean="0">
                <a:solidFill>
                  <a:srgbClr val="FF6600"/>
                </a:solidFill>
                <a:latin typeface="Tahoma"/>
                <a:cs typeface="Tahoma"/>
              </a:rPr>
              <a:t>"... too many First Nations people across the country live in housing which is woefully inadequate, and still others face barriers which prevent them from having the full range of housing choices available off-reserve… The poor quality of housing and the overcrowding in many communities is a distressing situation… Witnesses across the country outlined the crisis in housing in many First Nation communities in Canada, even referring to the situation as a state of emergency"</a:t>
            </a:r>
            <a:endParaRPr lang="en-CA" sz="1800" dirty="0" smtClean="0">
              <a:solidFill>
                <a:srgbClr val="FF6600"/>
              </a:solidFill>
              <a:latin typeface="Tahoma"/>
              <a:cs typeface="Tahoma"/>
            </a:endParaRPr>
          </a:p>
        </p:txBody>
      </p:sp>
      <p:pic>
        <p:nvPicPr>
          <p:cNvPr id="10" name="Picture 2" descr="C:\Users\APNQL\AppData\Local\Microsoft\Windows\Temporary Internet Files\Content.Word\APNQL 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8306" y="102892"/>
            <a:ext cx="914400" cy="945931"/>
          </a:xfrm>
          <a:prstGeom prst="rect">
            <a:avLst/>
          </a:prstGeom>
          <a:noFill/>
          <a:ln>
            <a:noFill/>
          </a:ln>
        </p:spPr>
      </p:pic>
    </p:spTree>
    <p:extLst>
      <p:ext uri="{BB962C8B-B14F-4D97-AF65-F5344CB8AC3E}">
        <p14:creationId xmlns:p14="http://schemas.microsoft.com/office/powerpoint/2010/main" val="12041375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8023" y="140455"/>
            <a:ext cx="7213127" cy="1022894"/>
          </a:xfrm>
          <a:gradFill flip="none" rotWithShape="1">
            <a:gsLst>
              <a:gs pos="0">
                <a:schemeClr val="bg1">
                  <a:lumMod val="65000"/>
                </a:schemeClr>
              </a:gs>
              <a:gs pos="100000">
                <a:srgbClr val="FFFFFF"/>
              </a:gs>
            </a:gsLst>
            <a:path path="shape">
              <a:fillToRect l="50000" t="50000" r="50000" b="50000"/>
            </a:path>
            <a:tileRect/>
          </a:gradFill>
        </p:spPr>
        <p:txBody>
          <a:bodyPr rIns="0">
            <a:noAutofit/>
          </a:bodyPr>
          <a:lstStyle/>
          <a:p>
            <a:pPr marL="0" indent="0" fontAlgn="base">
              <a:spcBef>
                <a:spcPct val="0"/>
              </a:spcBef>
              <a:spcAft>
                <a:spcPct val="0"/>
              </a:spcAft>
              <a:buClrTx/>
              <a:buSzTx/>
              <a:buNone/>
            </a:pPr>
            <a:r>
              <a:rPr lang="fr-FR" sz="2000" b="1" dirty="0">
                <a:solidFill>
                  <a:srgbClr val="3F4247"/>
                </a:solidFill>
                <a:latin typeface="Tahoma"/>
                <a:cs typeface="Tahoma"/>
              </a:rPr>
              <a:t>Évaluation de </a:t>
            </a:r>
            <a:r>
              <a:rPr lang="fr-FR" sz="2000" b="1" dirty="0" smtClean="0">
                <a:solidFill>
                  <a:srgbClr val="3F4247"/>
                </a:solidFill>
                <a:latin typeface="Tahoma"/>
                <a:cs typeface="Tahoma"/>
              </a:rPr>
              <a:t>2016, Programme </a:t>
            </a:r>
            <a:r>
              <a:rPr lang="fr-FR" sz="2000" b="1" dirty="0">
                <a:solidFill>
                  <a:srgbClr val="3F4247"/>
                </a:solidFill>
                <a:latin typeface="Tahoma"/>
                <a:cs typeface="Tahoma"/>
              </a:rPr>
              <a:t>de logement </a:t>
            </a:r>
            <a:r>
              <a:rPr lang="fr-FR" sz="2000" b="1" dirty="0" smtClean="0">
                <a:solidFill>
                  <a:srgbClr val="3F4247"/>
                </a:solidFill>
                <a:latin typeface="Tahoma"/>
                <a:cs typeface="Tahoma"/>
              </a:rPr>
              <a:t>sur réserve, AANC </a:t>
            </a:r>
          </a:p>
          <a:p>
            <a:pPr marL="0" indent="0" fontAlgn="base">
              <a:spcBef>
                <a:spcPct val="0"/>
              </a:spcBef>
              <a:spcAft>
                <a:spcPct val="0"/>
              </a:spcAft>
              <a:buClrTx/>
              <a:buSzTx/>
              <a:buNone/>
            </a:pPr>
            <a:r>
              <a:rPr lang="en-CA" sz="2000" b="1" i="1" dirty="0" smtClean="0">
                <a:solidFill>
                  <a:srgbClr val="FF6600"/>
                </a:solidFill>
                <a:latin typeface="Tahoma"/>
                <a:ea typeface="Times" charset="0"/>
                <a:cs typeface="Tahoma"/>
              </a:rPr>
              <a:t>2016 Evaluation of INAC On-Reserve Housing Program</a:t>
            </a:r>
            <a:endParaRPr lang="en-CA" sz="2000" b="1" i="1" dirty="0">
              <a:solidFill>
                <a:srgbClr val="FF6600"/>
              </a:solidFill>
              <a:latin typeface="Tahoma"/>
              <a:ea typeface="Times" charset="0"/>
              <a:cs typeface="Tahoma"/>
            </a:endParaRPr>
          </a:p>
        </p:txBody>
      </p:sp>
      <p:sp>
        <p:nvSpPr>
          <p:cNvPr id="14" name="Rectangle 16"/>
          <p:cNvSpPr>
            <a:spLocks noChangeArrowheads="1"/>
          </p:cNvSpPr>
          <p:nvPr/>
        </p:nvSpPr>
        <p:spPr bwMode="auto">
          <a:xfrm>
            <a:off x="0" y="272535"/>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ctangle 20"/>
          <p:cNvSpPr>
            <a:spLocks noChangeArrowheads="1"/>
          </p:cNvSpPr>
          <p:nvPr/>
        </p:nvSpPr>
        <p:spPr bwMode="auto">
          <a:xfrm>
            <a:off x="152400" y="424935"/>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539750" algn="l"/>
              </a:tabLst>
              <a:defRPr>
                <a:solidFill>
                  <a:schemeClr val="tx1"/>
                </a:solidFill>
                <a:latin typeface="Arial" pitchFamily="34" charset="0"/>
                <a:cs typeface="Arial" pitchFamily="34" charset="0"/>
              </a:defRPr>
            </a:lvl1pPr>
            <a:lvl2pPr fontAlgn="base">
              <a:spcBef>
                <a:spcPct val="0"/>
              </a:spcBef>
              <a:spcAft>
                <a:spcPct val="0"/>
              </a:spcAft>
              <a:tabLst>
                <a:tab pos="539750" algn="l"/>
              </a:tabLst>
              <a:defRPr>
                <a:solidFill>
                  <a:schemeClr val="tx1"/>
                </a:solidFill>
                <a:latin typeface="Arial" pitchFamily="34" charset="0"/>
                <a:cs typeface="Arial" pitchFamily="34" charset="0"/>
              </a:defRPr>
            </a:lvl2pPr>
            <a:lvl3pPr fontAlgn="base">
              <a:spcBef>
                <a:spcPct val="0"/>
              </a:spcBef>
              <a:spcAft>
                <a:spcPct val="0"/>
              </a:spcAft>
              <a:tabLst>
                <a:tab pos="539750" algn="l"/>
              </a:tabLst>
              <a:defRPr>
                <a:solidFill>
                  <a:schemeClr val="tx1"/>
                </a:solidFill>
                <a:latin typeface="Arial" pitchFamily="34" charset="0"/>
                <a:cs typeface="Arial" pitchFamily="34" charset="0"/>
              </a:defRPr>
            </a:lvl3pPr>
            <a:lvl4pPr fontAlgn="base">
              <a:spcBef>
                <a:spcPct val="0"/>
              </a:spcBef>
              <a:spcAft>
                <a:spcPct val="0"/>
              </a:spcAft>
              <a:tabLst>
                <a:tab pos="539750" algn="l"/>
              </a:tabLst>
              <a:defRPr>
                <a:solidFill>
                  <a:schemeClr val="tx1"/>
                </a:solidFill>
                <a:latin typeface="Arial" pitchFamily="34" charset="0"/>
                <a:cs typeface="Arial" pitchFamily="34" charset="0"/>
              </a:defRPr>
            </a:lvl4pPr>
            <a:lvl5pPr fontAlgn="base">
              <a:spcBef>
                <a:spcPct val="0"/>
              </a:spcBef>
              <a:spcAft>
                <a:spcPct val="0"/>
              </a:spcAft>
              <a:tabLst>
                <a:tab pos="539750" algn="l"/>
              </a:tabLst>
              <a:defRPr>
                <a:solidFill>
                  <a:schemeClr val="tx1"/>
                </a:solidFill>
                <a:latin typeface="Arial" pitchFamily="34" charset="0"/>
                <a:cs typeface="Arial" pitchFamily="34" charset="0"/>
              </a:defRPr>
            </a:lvl5pPr>
            <a:lvl6pPr fontAlgn="base">
              <a:spcBef>
                <a:spcPct val="0"/>
              </a:spcBef>
              <a:spcAft>
                <a:spcPct val="0"/>
              </a:spcAft>
              <a:tabLst>
                <a:tab pos="539750" algn="l"/>
              </a:tabLst>
              <a:defRPr>
                <a:solidFill>
                  <a:schemeClr val="tx1"/>
                </a:solidFill>
                <a:latin typeface="Arial" pitchFamily="34" charset="0"/>
                <a:cs typeface="Arial" pitchFamily="34" charset="0"/>
              </a:defRPr>
            </a:lvl6pPr>
            <a:lvl7pPr fontAlgn="base">
              <a:spcBef>
                <a:spcPct val="0"/>
              </a:spcBef>
              <a:spcAft>
                <a:spcPct val="0"/>
              </a:spcAft>
              <a:tabLst>
                <a:tab pos="539750" algn="l"/>
              </a:tabLst>
              <a:defRPr>
                <a:solidFill>
                  <a:schemeClr val="tx1"/>
                </a:solidFill>
                <a:latin typeface="Arial" pitchFamily="34" charset="0"/>
                <a:cs typeface="Arial" pitchFamily="34" charset="0"/>
              </a:defRPr>
            </a:lvl7pPr>
            <a:lvl8pPr fontAlgn="base">
              <a:spcBef>
                <a:spcPct val="0"/>
              </a:spcBef>
              <a:spcAft>
                <a:spcPct val="0"/>
              </a:spcAft>
              <a:tabLst>
                <a:tab pos="539750" algn="l"/>
              </a:tabLst>
              <a:defRPr>
                <a:solidFill>
                  <a:schemeClr val="tx1"/>
                </a:solidFill>
                <a:latin typeface="Arial" pitchFamily="34" charset="0"/>
                <a:cs typeface="Arial" pitchFamily="34" charset="0"/>
              </a:defRPr>
            </a:lvl8pPr>
            <a:lvl9pPr fontAlgn="base">
              <a:spcBef>
                <a:spcPct val="0"/>
              </a:spcBef>
              <a:spcAft>
                <a:spcPct val="0"/>
              </a:spcAft>
              <a:tabLst>
                <a:tab pos="53975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539750" algn="l"/>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Picture 2" descr="P:\HD-750\À ne pas détruire 08-01-2014\Cours 3000–3099\3000–3049\3035-APNQL, assemb.gén.annuelle juin 2015\PPT\stri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18141" y="1126667"/>
            <a:ext cx="9125860" cy="539876"/>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contenu 2"/>
          <p:cNvSpPr txBox="1">
            <a:spLocks/>
          </p:cNvSpPr>
          <p:nvPr/>
        </p:nvSpPr>
        <p:spPr>
          <a:xfrm>
            <a:off x="168964" y="1802349"/>
            <a:ext cx="8136904" cy="4502834"/>
          </a:xfrm>
          <a:prstGeom prst="rect">
            <a:avLst/>
          </a:prstGeom>
        </p:spPr>
        <p:txBody>
          <a:bodyPr vert="horz">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0" indent="0">
              <a:buNone/>
            </a:pPr>
            <a:r>
              <a:rPr lang="fr-FR" sz="2000" dirty="0" smtClean="0">
                <a:solidFill>
                  <a:schemeClr val="bg2"/>
                </a:solidFill>
                <a:latin typeface="Tahoma"/>
                <a:cs typeface="Tahoma"/>
              </a:rPr>
              <a:t>L’approche </a:t>
            </a:r>
            <a:r>
              <a:rPr lang="fr-FR" sz="2000" dirty="0">
                <a:solidFill>
                  <a:schemeClr val="bg2"/>
                </a:solidFill>
                <a:latin typeface="Tahoma"/>
                <a:cs typeface="Tahoma"/>
              </a:rPr>
              <a:t>et le programme </a:t>
            </a:r>
            <a:r>
              <a:rPr lang="fr-FR" sz="2000" dirty="0" smtClean="0">
                <a:solidFill>
                  <a:schemeClr val="bg2"/>
                </a:solidFill>
                <a:latin typeface="Tahoma"/>
                <a:cs typeface="Tahoma"/>
              </a:rPr>
              <a:t>actuels ne </a:t>
            </a:r>
            <a:r>
              <a:rPr lang="fr-FR" sz="2000" dirty="0">
                <a:solidFill>
                  <a:schemeClr val="bg2"/>
                </a:solidFill>
                <a:latin typeface="Tahoma"/>
                <a:cs typeface="Tahoma"/>
              </a:rPr>
              <a:t>se traduisent pas par des résultats à long </a:t>
            </a:r>
            <a:r>
              <a:rPr lang="fr-FR" sz="2000" dirty="0" smtClean="0">
                <a:solidFill>
                  <a:schemeClr val="bg2"/>
                </a:solidFill>
                <a:latin typeface="Tahoma"/>
                <a:cs typeface="Tahoma"/>
              </a:rPr>
              <a:t>terme</a:t>
            </a:r>
          </a:p>
          <a:p>
            <a:pPr marL="0" indent="0">
              <a:spcBef>
                <a:spcPts val="1500"/>
              </a:spcBef>
              <a:buNone/>
            </a:pPr>
            <a:r>
              <a:rPr lang="fr-FR" sz="2000" dirty="0">
                <a:solidFill>
                  <a:schemeClr val="bg2"/>
                </a:solidFill>
                <a:latin typeface="Tahoma"/>
                <a:cs typeface="Tahoma"/>
              </a:rPr>
              <a:t>L’approche et le programme actuels </a:t>
            </a:r>
            <a:r>
              <a:rPr lang="fr-FR" sz="2000" dirty="0" smtClean="0">
                <a:solidFill>
                  <a:schemeClr val="bg2"/>
                </a:solidFill>
                <a:latin typeface="Tahoma"/>
                <a:cs typeface="Tahoma"/>
              </a:rPr>
              <a:t>ne </a:t>
            </a:r>
            <a:r>
              <a:rPr lang="fr-FR" sz="2000" dirty="0">
                <a:solidFill>
                  <a:schemeClr val="bg2"/>
                </a:solidFill>
                <a:latin typeface="Tahoma"/>
                <a:cs typeface="Tahoma"/>
              </a:rPr>
              <a:t>résolvent pas les problèmes sous-jacents de capacités et de ressources dans les collectivités des Premières </a:t>
            </a:r>
            <a:r>
              <a:rPr lang="fr-FR" sz="2000" dirty="0" smtClean="0">
                <a:solidFill>
                  <a:schemeClr val="bg2"/>
                </a:solidFill>
                <a:latin typeface="Tahoma"/>
                <a:cs typeface="Tahoma"/>
              </a:rPr>
              <a:t>Nations</a:t>
            </a:r>
            <a:endParaRPr lang="fr-FR" sz="2000" dirty="0">
              <a:solidFill>
                <a:schemeClr val="bg2"/>
              </a:solidFill>
              <a:latin typeface="Tahoma"/>
              <a:cs typeface="Tahoma"/>
            </a:endParaRPr>
          </a:p>
          <a:p>
            <a:pPr marL="0" indent="0">
              <a:spcBef>
                <a:spcPts val="1500"/>
              </a:spcBef>
              <a:buNone/>
            </a:pPr>
            <a:r>
              <a:rPr lang="fr-FR" sz="2000" dirty="0" smtClean="0">
                <a:solidFill>
                  <a:schemeClr val="bg2"/>
                </a:solidFill>
                <a:latin typeface="Tahoma"/>
                <a:cs typeface="Tahoma"/>
              </a:rPr>
              <a:t>Le </a:t>
            </a:r>
            <a:r>
              <a:rPr lang="fr-FR" sz="2000" dirty="0">
                <a:solidFill>
                  <a:schemeClr val="bg2"/>
                </a:solidFill>
                <a:latin typeface="Tahoma"/>
                <a:cs typeface="Tahoma"/>
              </a:rPr>
              <a:t>Programme de logement à l’intérieur des réserves doit être </a:t>
            </a:r>
            <a:r>
              <a:rPr lang="fr-FR" sz="2000" dirty="0" smtClean="0">
                <a:solidFill>
                  <a:schemeClr val="bg2"/>
                </a:solidFill>
                <a:latin typeface="Tahoma"/>
                <a:cs typeface="Tahoma"/>
              </a:rPr>
              <a:t>réformé</a:t>
            </a:r>
            <a:br>
              <a:rPr lang="fr-FR" sz="2000" dirty="0" smtClean="0">
                <a:solidFill>
                  <a:schemeClr val="bg2"/>
                </a:solidFill>
                <a:latin typeface="Tahoma"/>
                <a:cs typeface="Tahoma"/>
              </a:rPr>
            </a:br>
            <a:endParaRPr lang="fr-FR" sz="2000" dirty="0" smtClean="0">
              <a:solidFill>
                <a:schemeClr val="bg1">
                  <a:lumMod val="75000"/>
                </a:schemeClr>
              </a:solidFill>
              <a:latin typeface="Tahoma"/>
              <a:cs typeface="Tahoma"/>
            </a:endParaRPr>
          </a:p>
          <a:p>
            <a:pPr marL="0" indent="0">
              <a:buNone/>
            </a:pPr>
            <a:r>
              <a:rPr lang="en-CA" sz="2000" i="1" dirty="0" smtClean="0">
                <a:solidFill>
                  <a:srgbClr val="FF6600"/>
                </a:solidFill>
                <a:latin typeface="Tahoma"/>
                <a:cs typeface="Tahoma"/>
              </a:rPr>
              <a:t>Current approach and programming does not result in achievement of long term outcomes</a:t>
            </a:r>
          </a:p>
          <a:p>
            <a:pPr marL="0" indent="0">
              <a:spcBef>
                <a:spcPts val="1500"/>
              </a:spcBef>
              <a:buNone/>
            </a:pPr>
            <a:r>
              <a:rPr lang="en-CA" sz="2000" i="1" dirty="0" smtClean="0">
                <a:solidFill>
                  <a:srgbClr val="FF6600"/>
                </a:solidFill>
                <a:latin typeface="Tahoma"/>
                <a:cs typeface="Tahoma"/>
              </a:rPr>
              <a:t>Current approach and programming does not address the underlying capacity and resource challenges in First Nations communities</a:t>
            </a:r>
          </a:p>
          <a:p>
            <a:pPr marL="0" indent="0">
              <a:spcBef>
                <a:spcPts val="1500"/>
              </a:spcBef>
              <a:buNone/>
            </a:pPr>
            <a:r>
              <a:rPr lang="en-CA" sz="2000" i="1" dirty="0" smtClean="0">
                <a:solidFill>
                  <a:srgbClr val="FF6600"/>
                </a:solidFill>
                <a:latin typeface="Tahoma"/>
                <a:cs typeface="Tahoma"/>
              </a:rPr>
              <a:t>The approach to on-reserve housing needs to be reformed</a:t>
            </a:r>
            <a:endParaRPr lang="en-CA" sz="2000" dirty="0" smtClean="0">
              <a:solidFill>
                <a:srgbClr val="FF6600"/>
              </a:solidFill>
              <a:latin typeface="Tahoma"/>
              <a:cs typeface="Tahoma"/>
            </a:endParaRPr>
          </a:p>
        </p:txBody>
      </p:sp>
      <p:pic>
        <p:nvPicPr>
          <p:cNvPr id="10" name="Picture 2" descr="C:\Users\APNQL\AppData\Local\Microsoft\Windows\Temporary Internet Files\Content.Word\APNQL 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8306" y="102892"/>
            <a:ext cx="914400" cy="945931"/>
          </a:xfrm>
          <a:prstGeom prst="rect">
            <a:avLst/>
          </a:prstGeom>
          <a:noFill/>
          <a:ln>
            <a:noFill/>
          </a:ln>
        </p:spPr>
      </p:pic>
    </p:spTree>
    <p:extLst>
      <p:ext uri="{BB962C8B-B14F-4D97-AF65-F5344CB8AC3E}">
        <p14:creationId xmlns:p14="http://schemas.microsoft.com/office/powerpoint/2010/main" val="7481149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echnique">
  <a:themeElements>
    <a:clrScheme name="Personnalisé 14">
      <a:dk1>
        <a:srgbClr val="996633"/>
      </a:dk1>
      <a:lt1>
        <a:sysClr val="window" lastClr="FFFFFF"/>
      </a:lt1>
      <a:dk2>
        <a:srgbClr val="000000"/>
      </a:dk2>
      <a:lt2>
        <a:srgbClr val="00000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5854</TotalTime>
  <Words>1071</Words>
  <Application>Microsoft Macintosh PowerPoint</Application>
  <PresentationFormat>Présentation à l'écran (4:3)</PresentationFormat>
  <Paragraphs>247</Paragraphs>
  <Slides>38</Slides>
  <Notes>2</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38</vt:i4>
      </vt:variant>
    </vt:vector>
  </HeadingPairs>
  <TitlesOfParts>
    <vt:vector size="40" baseType="lpstr">
      <vt:lpstr>Technique</vt:lpstr>
      <vt:lpstr>Document</vt:lpstr>
      <vt:lpstr>Présentation PowerPoint</vt:lpstr>
      <vt:lpstr>Origine du rapport sur les besoins en logement Origin of the Report on the Housing Needs</vt:lpstr>
      <vt:lpstr>Données du rapport de l’APNQL Data of the AFNQL Report</vt:lpstr>
      <vt:lpstr>Portée du rapport de l’APNQL Scope of the Report of the AFNQL</vt:lpstr>
      <vt:lpstr>Le droit au logement The right to Housing</vt:lpstr>
      <vt:lpstr>Présentation PowerPoint</vt:lpstr>
      <vt:lpstr>Consensus sur les enjeux Consensus on Issues</vt:lpstr>
      <vt:lpstr>Présentation PowerPoint</vt:lpstr>
      <vt:lpstr>Présentation PowerPoint</vt:lpstr>
      <vt:lpstr>Présentation PowerPoint</vt:lpstr>
      <vt:lpstr>Présentation PowerPoint</vt:lpstr>
      <vt:lpstr>Résumé des besoins en logement Summary of the Housing Needs</vt:lpstr>
      <vt:lpstr>Résumé des besoins en logement (suite) Summary of the Housing Needs (cont.)</vt:lpstr>
      <vt:lpstr>Résumé des besoins en logement (suite) Summary of the Housing Needs (cont.)</vt:lpstr>
      <vt:lpstr>Résumé des besoins en logement (suite) Summary of the Housing Needs (cont.)</vt:lpstr>
      <vt:lpstr>Résumé des besoins en logement (suite) Summary of the Housing Needs (cont.)</vt:lpstr>
      <vt:lpstr>Cadre financier sur 5 ans – PN au Québec Five-Year Financial Framework – FN in Quebec</vt:lpstr>
      <vt:lpstr>Cadre financier sur 5 ans – PN au Québec (suite) Five-Year Financial Framework – FN in Quebec (cont.)</vt:lpstr>
      <vt:lpstr>Tendance avec le statu quo Trend with Status Quo</vt:lpstr>
      <vt:lpstr>Présentation PowerPoint</vt:lpstr>
      <vt:lpstr>Quelques constats Some Findings</vt:lpstr>
      <vt:lpstr>Présentation PowerPoint</vt:lpstr>
      <vt:lpstr>Présentation PowerPoint</vt:lpstr>
      <vt:lpstr>Présentation PowerPoint</vt:lpstr>
      <vt:lpstr>Présentation PowerPoint</vt:lpstr>
      <vt:lpstr>Présentation PowerPoint</vt:lpstr>
      <vt:lpstr>Présentation PowerPoint</vt:lpstr>
      <vt:lpstr>Défis en logement Challenges in Housing</vt:lpstr>
      <vt:lpstr>Défis en logement (suite) Challenges in Housing (cont.)</vt:lpstr>
      <vt:lpstr>Présentation PowerPoint</vt:lpstr>
      <vt:lpstr>Présentation PowerPoint</vt:lpstr>
      <vt:lpstr>Défis en logement (suite) Challenges in Housing (cont.)</vt:lpstr>
      <vt:lpstr>Présentation PowerPoint</vt:lpstr>
      <vt:lpstr>Défis en logement (suite) Challenges in Housing (cont.)</vt:lpstr>
      <vt:lpstr>Défis en logement (suite) Challenges in Housing (cont.)</vt:lpstr>
      <vt:lpstr>Défis en logement (suite) Challenges in Housing (cont.)</vt:lpstr>
      <vt:lpstr>En résumé In Short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besoins en logement des Premières nations Atikameck</dc:title>
  <dc:creator>Claude</dc:creator>
  <cp:lastModifiedBy>Christiane L'Hérault</cp:lastModifiedBy>
  <cp:revision>973</cp:revision>
  <cp:lastPrinted>2016-01-27T16:47:54Z</cp:lastPrinted>
  <dcterms:created xsi:type="dcterms:W3CDTF">2013-03-25T13:41:40Z</dcterms:created>
  <dcterms:modified xsi:type="dcterms:W3CDTF">2017-09-21T20:42:56Z</dcterms:modified>
</cp:coreProperties>
</file>